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2" r:id="rId3"/>
    <p:sldId id="260" r:id="rId4"/>
    <p:sldId id="258" r:id="rId5"/>
    <p:sldId id="262" r:id="rId6"/>
    <p:sldId id="268" r:id="rId7"/>
    <p:sldId id="270" r:id="rId8"/>
    <p:sldId id="263" r:id="rId9"/>
    <p:sldId id="269" r:id="rId10"/>
    <p:sldId id="26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B00"/>
    <a:srgbClr val="EFB331"/>
    <a:srgbClr val="FCD949"/>
    <a:srgbClr val="FFDC46"/>
    <a:srgbClr val="E79D35"/>
    <a:srgbClr val="E9A63D"/>
    <a:srgbClr val="EBAD36"/>
    <a:srgbClr val="FFD945"/>
    <a:srgbClr val="443C97"/>
    <a:srgbClr val="443E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412"/>
    <p:restoredTop sz="96327"/>
  </p:normalViewPr>
  <p:slideViewPr>
    <p:cSldViewPr snapToGrid="0" snapToObjects="1">
      <p:cViewPr>
        <p:scale>
          <a:sx n="81" d="100"/>
          <a:sy n="81" d="100"/>
        </p:scale>
        <p:origin x="-606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50ACF65-F6A7-5240-A2B9-B24CE9C908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028911D8-3144-E544-9B6F-E0CB733192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27FF39A-C754-D04D-82F4-FBF6D7559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48149-5AD6-C046-8279-AC4269805B86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B1BCFB0-D1FD-6043-B4A6-A9302C07A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E90FAC7-6311-D545-98E8-8ADC23EA4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A5A4B-79C1-284A-8095-4368451646E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180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F39BF2F-2315-EA40-8BD4-6B0B0FA89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AA460E9-6567-A243-B456-2F6266098F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CA9D451-DEEB-F14B-B909-9D3BACD3F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48149-5AD6-C046-8279-AC4269805B86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092B2E5-F12D-8D4E-A859-1A00B27B0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E695FE0-1F50-0B49-92C6-D98313F0F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A5A4B-79C1-284A-8095-4368451646E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988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4FE9F13-EA60-9243-B755-147F2EA41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21C1851-5E4C-3C41-9EEB-EBC32B2EFA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B2730E0-A91F-584E-8780-5FBDE0DC8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48149-5AD6-C046-8279-AC4269805B86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3FCB9BB-8C21-664F-BA3A-266811216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C79E0A9-E296-CF48-AAB7-FAF4E32FA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A5A4B-79C1-284A-8095-4368451646E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375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C8BF3E2-7A09-7E4B-8685-69171377D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F992231-9FC8-3B44-9D78-0BD85CC0AD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00DA09A-F47E-2544-A049-E70A0820F0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4F31EA4-D293-684A-BA3C-19292B253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48149-5AD6-C046-8279-AC4269805B86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B90C329-6EFC-7846-B516-81C84E685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039472A-33D9-404F-863E-4393D56EF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A5A4B-79C1-284A-8095-4368451646E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556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F2257D0-0784-6F4F-B0E6-1CA299411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3EE3A44-1099-F640-BCF0-9118705FD6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E7AFFF7-0021-384A-8B21-BFC7D82756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91C2BF0E-CF6F-9144-8112-D1E1A2B9A7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8D2432C3-DCA4-C449-9EFE-C1E943E84E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6D49D0DE-285F-A44B-8213-2294803D8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48149-5AD6-C046-8279-AC4269805B86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984ED809-604B-214A-AABA-89EE1A6D4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AF5C019-16A2-784B-83E1-DAC227649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A5A4B-79C1-284A-8095-4368451646E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736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8B6399A-1068-C34A-82F1-DAC0DC136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1F9BEF7-74FA-104C-BBDC-7F50AED96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48149-5AD6-C046-8279-AC4269805B86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2E014CE-F02A-204F-A80F-9690B9EAA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FCC7F65F-231A-1047-A446-091C63CE2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A5A4B-79C1-284A-8095-4368451646E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790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FA73B6BD-0469-5344-9840-14FB919CA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48149-5AD6-C046-8279-AC4269805B86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6A29C37-5457-2B49-BA29-EDF91FC96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1F7FC08A-7C03-9A43-B93D-CB28C2CBE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A5A4B-79C1-284A-8095-4368451646E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828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42C4BA5-5C7A-5248-BFA5-B35AEE9A0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D31CA63-C738-EF4D-89D2-82A4634B7D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5CE8B51-3129-294C-AFD7-38239D1792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89DA3FA-1F83-EB4B-89B4-20CB99945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48149-5AD6-C046-8279-AC4269805B86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BCBC86A-0487-1844-802C-3E0639ECF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07C4FB4-1670-EA45-B2A9-48D169D90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A5A4B-79C1-284A-8095-4368451646E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939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C9A09F5-21E9-F24F-904C-559FAA265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9D72263E-8134-3043-85AB-C902C00551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D0C34CE-EC73-3F4D-8CDB-7B5D4215CF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5BD0D94-C854-5042-BA33-9D69638AA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48149-5AD6-C046-8279-AC4269805B86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F38D5B9-7FFF-8848-9C24-2E93A7BA4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846BA36-D590-7143-83A7-15CBE8A42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A5A4B-79C1-284A-8095-4368451646E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013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77174FB-2BE1-C64C-AFE4-F8AFDB013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EEADF5C-9D87-FD4C-BBFC-97EC754F84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379AA46-34EA-DE4F-B11F-2DDA6F819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48149-5AD6-C046-8279-AC4269805B86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5E0838C-527B-0C44-A5EB-5FACE2114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9B77D2F-24F8-3B40-A804-23E429568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A5A4B-79C1-284A-8095-4368451646E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018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1CBFA235-6D65-E24F-8E7B-87D1D52178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15D01D5-F80D-1843-B07D-0C2ED535AE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D82C3A5-008E-6543-831E-6DD86DD9A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48149-5AD6-C046-8279-AC4269805B86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74D6136-EB76-AC48-8B4C-D6E6BFFA4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0E61F67-5BD2-5D49-BC4A-D2A71ACB5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A5A4B-79C1-284A-8095-4368451646E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172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88510E02-B21B-AC4F-BD77-A5CD8C6C1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8E1E059-E24C-CD4C-93CA-9F6802920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3EAD791-0A3C-464F-AB29-EE9AF81F33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448149-5AD6-C046-8279-AC4269805B86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456F606-6072-7044-A6EC-B6AB95D5DE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8696F3D-BEBB-944C-AF00-6C8782CF40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EA5A4B-79C1-284A-8095-4368451646E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81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image" Target="../media/image6.png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jpe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3.png"/><Relationship Id="rId7" Type="http://schemas.microsoft.com/office/2007/relationships/hdphoto" Target="../media/hdphoto2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microsoft.com/office/2007/relationships/hdphoto" Target="../media/hdphoto1.wdp"/><Relationship Id="rId4" Type="http://schemas.openxmlformats.org/officeDocument/2006/relationships/image" Target="../media/image24.png"/><Relationship Id="rId9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12" Type="http://schemas.openxmlformats.org/officeDocument/2006/relationships/image" Target="../media/image3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11" Type="http://schemas.microsoft.com/office/2007/relationships/hdphoto" Target="../media/hdphoto8.wdp"/><Relationship Id="rId5" Type="http://schemas.openxmlformats.org/officeDocument/2006/relationships/image" Target="../media/image28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microsoft.com/office/2007/relationships/hdphoto" Target="../media/hdphoto10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microsoft.com/office/2007/relationships/hdphoto" Target="../media/hdphoto9.wdp"/><Relationship Id="rId4" Type="http://schemas.openxmlformats.org/officeDocument/2006/relationships/image" Target="../media/image26.png"/><Relationship Id="rId9" Type="http://schemas.microsoft.com/office/2007/relationships/hdphoto" Target="../media/hdphoto8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3.png"/><Relationship Id="rId7" Type="http://schemas.microsoft.com/office/2007/relationships/hdphoto" Target="../media/hdphoto12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microsoft.com/office/2007/relationships/hdphoto" Target="../media/hdphoto14.wdp"/><Relationship Id="rId5" Type="http://schemas.microsoft.com/office/2007/relationships/hdphoto" Target="../media/hdphoto11.wdp"/><Relationship Id="rId10" Type="http://schemas.openxmlformats.org/officeDocument/2006/relationships/image" Target="../media/image24.png"/><Relationship Id="rId4" Type="http://schemas.openxmlformats.org/officeDocument/2006/relationships/image" Target="../media/image26.png"/><Relationship Id="rId9" Type="http://schemas.microsoft.com/office/2007/relationships/hdphoto" Target="../media/hdphoto13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 descr="A picture containing text, floor, indoor, wall&#10;&#10;Description automatically generated">
            <a:extLst>
              <a:ext uri="{FF2B5EF4-FFF2-40B4-BE49-F238E27FC236}">
                <a16:creationId xmlns:a16="http://schemas.microsoft.com/office/drawing/2014/main" xmlns="" id="{3D7B10F7-98F6-CE45-BF55-CD36E78C7D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5536" y="0"/>
            <a:ext cx="8956464" cy="6858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05916C9F-48EB-5546-9466-B631A359C54F}"/>
              </a:ext>
            </a:extLst>
          </p:cNvPr>
          <p:cNvSpPr/>
          <p:nvPr/>
        </p:nvSpPr>
        <p:spPr>
          <a:xfrm>
            <a:off x="-1" y="0"/>
            <a:ext cx="6287911" cy="6858000"/>
          </a:xfrm>
          <a:prstGeom prst="rect">
            <a:avLst/>
          </a:prstGeom>
          <a:solidFill>
            <a:srgbClr val="FFD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29008AC-F60F-BB44-ABDA-9E7EC0288F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42" y="672375"/>
            <a:ext cx="4635500" cy="3695700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5067F40D-FACC-6A45-AF32-7540F5C530E4}"/>
              </a:ext>
            </a:extLst>
          </p:cNvPr>
          <p:cNvSpPr/>
          <p:nvPr/>
        </p:nvSpPr>
        <p:spPr>
          <a:xfrm>
            <a:off x="6281643" y="5508789"/>
            <a:ext cx="5916624" cy="1356884"/>
          </a:xfrm>
          <a:prstGeom prst="rect">
            <a:avLst/>
          </a:prstGeom>
          <a:solidFill>
            <a:srgbClr val="EFB3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1495D5B-0E93-4340-8E99-02E95A8AACFB}"/>
              </a:ext>
            </a:extLst>
          </p:cNvPr>
          <p:cNvSpPr txBox="1"/>
          <p:nvPr/>
        </p:nvSpPr>
        <p:spPr>
          <a:xfrm>
            <a:off x="490122" y="351412"/>
            <a:ext cx="36189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venir Next Condensed" panose="020B0506020202020204" pitchFamily="34" charset="0"/>
              </a:rPr>
              <a:t>LES DAMOS LA BIENVENIDA A LA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E00D650B-6F0D-A748-A915-B58E81AF6754}"/>
              </a:ext>
            </a:extLst>
          </p:cNvPr>
          <p:cNvSpPr/>
          <p:nvPr/>
        </p:nvSpPr>
        <p:spPr>
          <a:xfrm>
            <a:off x="0" y="5508789"/>
            <a:ext cx="6287910" cy="13492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Text&#10;&#10;Description automatically generated with medium confidence">
            <a:extLst>
              <a:ext uri="{FF2B5EF4-FFF2-40B4-BE49-F238E27FC236}">
                <a16:creationId xmlns:a16="http://schemas.microsoft.com/office/drawing/2014/main" xmlns="" id="{AE035333-631E-2846-833D-E70D02F16B6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610" y="5637571"/>
            <a:ext cx="3981290" cy="1091821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35F86C25-2B5D-BC4F-9627-B589D0A198CA}"/>
              </a:ext>
            </a:extLst>
          </p:cNvPr>
          <p:cNvSpPr/>
          <p:nvPr/>
        </p:nvSpPr>
        <p:spPr>
          <a:xfrm>
            <a:off x="10696077" y="5047124"/>
            <a:ext cx="14959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s-ES" sz="900" dirty="0">
                <a:solidFill>
                  <a:schemeClr val="bg1"/>
                </a:solidFill>
                <a:latin typeface="Avenir Next" panose="020B0503020202020204" pitchFamily="34" charset="0"/>
              </a:rPr>
              <a:t> Fotografía: </a:t>
            </a:r>
            <a:br>
              <a:rPr lang="es-ES" sz="900" dirty="0">
                <a:solidFill>
                  <a:schemeClr val="bg1"/>
                </a:solidFill>
                <a:latin typeface="Avenir Next" panose="020B0503020202020204" pitchFamily="34" charset="0"/>
              </a:rPr>
            </a:br>
            <a:r>
              <a:rPr lang="es-ES" sz="900" dirty="0">
                <a:solidFill>
                  <a:schemeClr val="bg1"/>
                </a:solidFill>
                <a:latin typeface="Avenir Next" panose="020B0503020202020204" pitchFamily="34" charset="0"/>
              </a:rPr>
              <a:t>ONU Mujeres/</a:t>
            </a:r>
            <a:r>
              <a:rPr lang="es-ES" sz="900" dirty="0" err="1">
                <a:solidFill>
                  <a:schemeClr val="bg1"/>
                </a:solidFill>
                <a:latin typeface="Avenir Next" panose="020B0503020202020204" pitchFamily="34" charset="0"/>
              </a:rPr>
              <a:t>Joe</a:t>
            </a:r>
            <a:r>
              <a:rPr lang="es-ES" sz="900" dirty="0">
                <a:solidFill>
                  <a:schemeClr val="bg1"/>
                </a:solidFill>
                <a:latin typeface="Avenir Next" panose="020B0503020202020204" pitchFamily="34" charset="0"/>
              </a:rPr>
              <a:t> </a:t>
            </a:r>
            <a:r>
              <a:rPr lang="es-ES" sz="900" dirty="0" err="1">
                <a:solidFill>
                  <a:schemeClr val="bg1"/>
                </a:solidFill>
                <a:latin typeface="Avenir Next" panose="020B0503020202020204" pitchFamily="34" charset="0"/>
              </a:rPr>
              <a:t>Saade</a:t>
            </a:r>
            <a:endParaRPr lang="es-ES" sz="900" dirty="0">
              <a:solidFill>
                <a:schemeClr val="bg1"/>
              </a:solidFill>
              <a:latin typeface="Avenir Next" panose="020B0503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4FBE607-0705-C646-9508-E130F8690942}"/>
              </a:ext>
            </a:extLst>
          </p:cNvPr>
          <p:cNvSpPr txBox="1"/>
          <p:nvPr/>
        </p:nvSpPr>
        <p:spPr>
          <a:xfrm>
            <a:off x="6281643" y="5582469"/>
            <a:ext cx="41306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s-ES" sz="1400" dirty="0">
                <a:solidFill>
                  <a:schemeClr val="bg1"/>
                </a:solidFill>
                <a:latin typeface="Avenir Next" panose="020B0503020202020204" pitchFamily="34" charset="0"/>
              </a:rPr>
              <a:t>Podemos convertir al año 2021 en un hito para la igualdad de género. Pero solo si todas y todos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04FD976A-0086-E14C-B079-41DCDA80BE9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lum bright="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3684" y="6207922"/>
            <a:ext cx="2880343" cy="50577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2FE9DE79-4FD4-1E4F-87B8-541B21C5D3F2}"/>
              </a:ext>
            </a:extLst>
          </p:cNvPr>
          <p:cNvGrpSpPr/>
          <p:nvPr/>
        </p:nvGrpSpPr>
        <p:grpSpPr>
          <a:xfrm>
            <a:off x="289519" y="-3524496"/>
            <a:ext cx="9219392" cy="683682"/>
            <a:chOff x="2157062" y="3028046"/>
            <a:chExt cx="21336678" cy="204359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xmlns="" id="{16F9B7B1-99B3-AE45-8D1B-C67DA1A1A919}"/>
                </a:ext>
              </a:extLst>
            </p:cNvPr>
            <p:cNvSpPr/>
            <p:nvPr/>
          </p:nvSpPr>
          <p:spPr>
            <a:xfrm rot="5400000">
              <a:off x="2916776" y="2268332"/>
              <a:ext cx="2043596" cy="3563023"/>
            </a:xfrm>
            <a:prstGeom prst="rect">
              <a:avLst/>
            </a:prstGeom>
            <a:solidFill>
              <a:srgbClr val="0085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xmlns="" id="{A3DEF913-4B84-7141-B2E9-008AD556C6DF}"/>
                </a:ext>
              </a:extLst>
            </p:cNvPr>
            <p:cNvSpPr/>
            <p:nvPr/>
          </p:nvSpPr>
          <p:spPr>
            <a:xfrm rot="5400000">
              <a:off x="6471507" y="2268333"/>
              <a:ext cx="2043596" cy="3563023"/>
            </a:xfrm>
            <a:prstGeom prst="rect">
              <a:avLst/>
            </a:prstGeom>
            <a:solidFill>
              <a:srgbClr val="FFD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xmlns="" id="{B4377353-109D-294D-9157-46248631D142}"/>
                </a:ext>
              </a:extLst>
            </p:cNvPr>
            <p:cNvSpPr/>
            <p:nvPr/>
          </p:nvSpPr>
          <p:spPr>
            <a:xfrm rot="5400000">
              <a:off x="10026238" y="2268333"/>
              <a:ext cx="2043596" cy="3563023"/>
            </a:xfrm>
            <a:prstGeom prst="rect">
              <a:avLst/>
            </a:prstGeom>
            <a:solidFill>
              <a:srgbClr val="F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xmlns="" id="{0E65A82F-8343-974C-AE50-E0230118F146}"/>
                </a:ext>
              </a:extLst>
            </p:cNvPr>
            <p:cNvSpPr/>
            <p:nvPr/>
          </p:nvSpPr>
          <p:spPr>
            <a:xfrm rot="5400000">
              <a:off x="13580969" y="2268334"/>
              <a:ext cx="2043596" cy="3563023"/>
            </a:xfrm>
            <a:prstGeom prst="rect">
              <a:avLst/>
            </a:prstGeom>
            <a:solidFill>
              <a:srgbClr val="EE00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xmlns="" id="{FBBE5841-F233-B04D-9B95-939104095C24}"/>
                </a:ext>
              </a:extLst>
            </p:cNvPr>
            <p:cNvSpPr/>
            <p:nvPr/>
          </p:nvSpPr>
          <p:spPr>
            <a:xfrm rot="5400000">
              <a:off x="17135700" y="2268334"/>
              <a:ext cx="2043596" cy="3563023"/>
            </a:xfrm>
            <a:prstGeom prst="rect">
              <a:avLst/>
            </a:prstGeom>
            <a:solidFill>
              <a:srgbClr val="453C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xmlns="" id="{B238BF0E-AD0A-E448-B2BD-CC71A432EED7}"/>
                </a:ext>
              </a:extLst>
            </p:cNvPr>
            <p:cNvSpPr/>
            <p:nvPr/>
          </p:nvSpPr>
          <p:spPr>
            <a:xfrm rot="5400000">
              <a:off x="20690431" y="2268335"/>
              <a:ext cx="2043596" cy="3563023"/>
            </a:xfrm>
            <a:prstGeom prst="rect">
              <a:avLst/>
            </a:prstGeom>
            <a:solidFill>
              <a:srgbClr val="3BAD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5A1E1F0E-95D9-6F4B-9D0D-42DF667F4973}"/>
              </a:ext>
            </a:extLst>
          </p:cNvPr>
          <p:cNvSpPr txBox="1"/>
          <p:nvPr/>
        </p:nvSpPr>
        <p:spPr>
          <a:xfrm>
            <a:off x="490122" y="3058977"/>
            <a:ext cx="443474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000" b="1" dirty="0">
                <a:solidFill>
                  <a:prstClr val="black"/>
                </a:solidFill>
                <a:latin typeface="Avenir Next Condensed" panose="020B0506020202020204" pitchFamily="34" charset="0"/>
              </a:rPr>
              <a:t>SESIÓN DE DIÁLOGO DE LA</a:t>
            </a:r>
            <a:endParaRPr lang="en-US" sz="3000" b="1" dirty="0">
              <a:latin typeface="Avenir Next Condensed" panose="020B0506020202020204" pitchFamily="34" charset="0"/>
            </a:endParaRPr>
          </a:p>
          <a:p>
            <a:r>
              <a:rPr lang="en-US" sz="3000" b="1" dirty="0">
                <a:latin typeface="Avenir Next Condensed" panose="020B0506020202020204" pitchFamily="34" charset="0"/>
              </a:rPr>
              <a:t>COALICIÓN PARA LA ACCIÓN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xmlns="" id="{ADA685A7-C2CA-7D42-9451-60FF5FDDAB72}"/>
              </a:ext>
            </a:extLst>
          </p:cNvPr>
          <p:cNvCxnSpPr/>
          <p:nvPr/>
        </p:nvCxnSpPr>
        <p:spPr>
          <a:xfrm>
            <a:off x="10412248" y="5637571"/>
            <a:ext cx="0" cy="1091821"/>
          </a:xfrm>
          <a:prstGeom prst="line">
            <a:avLst/>
          </a:prstGeom>
          <a:ln w="12700">
            <a:solidFill>
              <a:srgbClr val="FFDB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7D5754C3-DE82-CD46-B4EA-A2483DDADF9D}"/>
              </a:ext>
            </a:extLst>
          </p:cNvPr>
          <p:cNvSpPr txBox="1"/>
          <p:nvPr/>
        </p:nvSpPr>
        <p:spPr>
          <a:xfrm>
            <a:off x="10449319" y="5582469"/>
            <a:ext cx="152437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venir Next" panose="020B0503020202020204" pitchFamily="34" charset="0"/>
              </a:rPr>
              <a:t>Nos </a:t>
            </a:r>
            <a:r>
              <a:rPr lang="en-US" sz="1400" dirty="0" err="1">
                <a:solidFill>
                  <a:schemeClr val="bg1"/>
                </a:solidFill>
                <a:latin typeface="Avenir Next" panose="020B0503020202020204" pitchFamily="34" charset="0"/>
              </a:rPr>
              <a:t>sumamos</a:t>
            </a:r>
            <a:r>
              <a:rPr lang="en-US" sz="1400" dirty="0">
                <a:solidFill>
                  <a:schemeClr val="bg1"/>
                </a:solidFill>
                <a:latin typeface="Avenir Next" panose="020B0503020202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venir Next" panose="020B0503020202020204" pitchFamily="34" charset="0"/>
              </a:rPr>
              <a:t>en</a:t>
            </a:r>
            <a:r>
              <a:rPr lang="en-US" sz="1400" dirty="0">
                <a:solidFill>
                  <a:schemeClr val="bg1"/>
                </a:solidFill>
                <a:latin typeface="Avenir Next" panose="020B0503020202020204" pitchFamily="34" charset="0"/>
              </a:rPr>
              <a:t> las </a:t>
            </a:r>
            <a:r>
              <a:rPr lang="en-US" sz="1400" dirty="0" err="1">
                <a:solidFill>
                  <a:schemeClr val="bg1"/>
                </a:solidFill>
                <a:latin typeface="Avenir Next" panose="020B0503020202020204" pitchFamily="34" charset="0"/>
              </a:rPr>
              <a:t>redes</a:t>
            </a:r>
            <a:r>
              <a:rPr lang="en-US" sz="1400" dirty="0">
                <a:solidFill>
                  <a:schemeClr val="bg1"/>
                </a:solidFill>
                <a:latin typeface="Avenir Next" panose="020B0503020202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venir Next" panose="020B0503020202020204" pitchFamily="34" charset="0"/>
              </a:rPr>
              <a:t>sociales</a:t>
            </a:r>
            <a:r>
              <a:rPr lang="en-US" sz="1400" dirty="0">
                <a:solidFill>
                  <a:schemeClr val="bg1"/>
                </a:solidFill>
                <a:latin typeface="Avenir Next" panose="020B0503020202020204" pitchFamily="34" charset="0"/>
              </a:rPr>
              <a:t> y </a:t>
            </a:r>
            <a:r>
              <a:rPr lang="en-US" b="1" dirty="0">
                <a:solidFill>
                  <a:schemeClr val="bg1"/>
                </a:solidFill>
                <a:latin typeface="Avenir Next Condensed" panose="020B0506020202020204" pitchFamily="34" charset="0"/>
              </a:rPr>
              <a:t>DIFUNDIMOS EL LLAMADO</a:t>
            </a:r>
            <a:r>
              <a:rPr lang="en" sz="1600" b="1" dirty="0">
                <a:solidFill>
                  <a:schemeClr val="bg1"/>
                </a:solidFill>
                <a:latin typeface="Avenir Next Condensed" panose="020B0506020202020204" pitchFamily="34" charset="0"/>
              </a:rPr>
              <a:t>.</a:t>
            </a:r>
            <a:endParaRPr lang="en-US" sz="1600" b="1" dirty="0">
              <a:solidFill>
                <a:schemeClr val="bg1"/>
              </a:solidFill>
              <a:latin typeface="Avenir Next Condensed" panose="020B0506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1851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71B8748-B868-CC4E-A278-C9F2FBAF9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4" y="-1"/>
            <a:ext cx="12167811" cy="6851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866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1B857EE-9906-2A44-9602-98C18528E140}"/>
              </a:ext>
            </a:extLst>
          </p:cNvPr>
          <p:cNvSpPr/>
          <p:nvPr/>
        </p:nvSpPr>
        <p:spPr>
          <a:xfrm>
            <a:off x="-1" y="1"/>
            <a:ext cx="12192001" cy="6254770"/>
          </a:xfrm>
          <a:prstGeom prst="rect">
            <a:avLst/>
          </a:prstGeom>
          <a:solidFill>
            <a:srgbClr val="FFD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118DFE1-BBD4-4A4B-A145-E273BE940784}"/>
              </a:ext>
            </a:extLst>
          </p:cNvPr>
          <p:cNvSpPr txBox="1"/>
          <p:nvPr/>
        </p:nvSpPr>
        <p:spPr>
          <a:xfrm>
            <a:off x="1197428" y="769411"/>
            <a:ext cx="97971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  <a:buClr>
                <a:schemeClr val="dk1"/>
              </a:buClr>
              <a:buSzPct val="42307"/>
            </a:pPr>
            <a:r>
              <a:rPr lang="es-ES" sz="5400" b="1" dirty="0">
                <a:latin typeface="Avenir Next Condensed" panose="020B0506020202020204" pitchFamily="34" charset="0"/>
              </a:rPr>
              <a:t>VISIÓN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BCC0C22-B92B-5A45-93DB-EB0C447BF23D}"/>
              </a:ext>
            </a:extLst>
          </p:cNvPr>
          <p:cNvSpPr txBox="1"/>
          <p:nvPr/>
        </p:nvSpPr>
        <p:spPr>
          <a:xfrm>
            <a:off x="313510" y="1626581"/>
            <a:ext cx="2471571" cy="4124206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s-ES" sz="1600" dirty="0">
                <a:latin typeface="Avenir Next" panose="020B0503020202020204" pitchFamily="34" charset="0"/>
              </a:rPr>
              <a:t>De aquí a 2026, </a:t>
            </a:r>
            <a:br>
              <a:rPr lang="es-ES" sz="1600" dirty="0">
                <a:latin typeface="Avenir Next" panose="020B0503020202020204" pitchFamily="34" charset="0"/>
              </a:rPr>
            </a:br>
            <a:r>
              <a:rPr lang="es-ES" sz="1600" b="1" dirty="0">
                <a:latin typeface="Avenir Next" panose="020B0503020202020204" pitchFamily="34" charset="0"/>
              </a:rPr>
              <a:t>la justicia y los derechos económicos</a:t>
            </a:r>
            <a:r>
              <a:rPr lang="es-ES" sz="1600" dirty="0">
                <a:latin typeface="Avenir Next" panose="020B0503020202020204" pitchFamily="34" charset="0"/>
              </a:rPr>
              <a:t> </a:t>
            </a:r>
            <a:r>
              <a:rPr lang="es-ES" sz="1600" b="1" dirty="0">
                <a:latin typeface="Avenir Next" panose="020B0503020202020204" pitchFamily="34" charset="0"/>
              </a:rPr>
              <a:t>se encuentran garantizados para las mujeres y las niñas</a:t>
            </a:r>
            <a:r>
              <a:rPr lang="es-ES" sz="1600" dirty="0">
                <a:latin typeface="Avenir Next" panose="020B0503020202020204" pitchFamily="34" charset="0"/>
              </a:rPr>
              <a:t> </a:t>
            </a:r>
            <a:br>
              <a:rPr lang="es-ES" sz="1600" dirty="0">
                <a:latin typeface="Avenir Next" panose="020B0503020202020204" pitchFamily="34" charset="0"/>
              </a:rPr>
            </a:br>
            <a:r>
              <a:rPr lang="es-ES" sz="1600" dirty="0">
                <a:latin typeface="Avenir Next" panose="020B0503020202020204" pitchFamily="34" charset="0"/>
              </a:rPr>
              <a:t>en su total diversidad, entre otros grupos, para las adolescentes, </a:t>
            </a:r>
            <a:br>
              <a:rPr lang="es-ES" sz="1600" dirty="0">
                <a:latin typeface="Avenir Next" panose="020B0503020202020204" pitchFamily="34" charset="0"/>
              </a:rPr>
            </a:br>
            <a:r>
              <a:rPr lang="es-ES" sz="1600" dirty="0">
                <a:latin typeface="Avenir Next" panose="020B0503020202020204" pitchFamily="34" charset="0"/>
              </a:rPr>
              <a:t>así como para </a:t>
            </a:r>
            <a:br>
              <a:rPr lang="es-ES" sz="1600" dirty="0">
                <a:latin typeface="Avenir Next" panose="020B0503020202020204" pitchFamily="34" charset="0"/>
              </a:rPr>
            </a:br>
            <a:r>
              <a:rPr lang="es-ES" sz="1600" dirty="0">
                <a:latin typeface="Avenir Next" panose="020B0503020202020204" pitchFamily="34" charset="0"/>
              </a:rPr>
              <a:t>hombres y niños.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3E52135-BEA7-8C4B-8D70-C931CCFC13FC}"/>
              </a:ext>
            </a:extLst>
          </p:cNvPr>
          <p:cNvSpPr txBox="1"/>
          <p:nvPr/>
        </p:nvSpPr>
        <p:spPr>
          <a:xfrm>
            <a:off x="2888031" y="1626581"/>
            <a:ext cx="5656629" cy="4124206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1600" b="1" dirty="0">
                <a:latin typeface="Avenir Next" panose="020B0503020202020204" pitchFamily="34" charset="0"/>
              </a:rPr>
              <a:t>Los sistemas y las estructuras están dotados de perspectiva de género</a:t>
            </a:r>
            <a:r>
              <a:rPr lang="es-ES" sz="1600" dirty="0">
                <a:latin typeface="Avenir Next" panose="020B0503020202020204" pitchFamily="34" charset="0"/>
              </a:rPr>
              <a:t> y garantizan </a:t>
            </a:r>
            <a:r>
              <a:rPr lang="es-ES" sz="1600" b="1" dirty="0">
                <a:latin typeface="Avenir Next" panose="020B0503020202020204" pitchFamily="34" charset="0"/>
              </a:rPr>
              <a:t>un acceso igualitario y seguro a los recursos, los servicios y la adopción de decisiones</a:t>
            </a:r>
            <a:r>
              <a:rPr lang="es-ES" sz="1600" dirty="0">
                <a:latin typeface="Avenir Next" panose="020B0503020202020204" pitchFamily="34" charset="0"/>
              </a:rPr>
              <a:t>; la participación en </a:t>
            </a:r>
            <a:r>
              <a:rPr lang="es-ES" sz="1600" b="1" dirty="0">
                <a:latin typeface="Avenir Next" panose="020B0503020202020204" pitchFamily="34" charset="0"/>
              </a:rPr>
              <a:t>empresas y el comercio transformadores de género</a:t>
            </a:r>
            <a:r>
              <a:rPr lang="es-ES" sz="1600" dirty="0">
                <a:latin typeface="Avenir Next" panose="020B0503020202020204" pitchFamily="34" charset="0"/>
              </a:rPr>
              <a:t>; la promoción de </a:t>
            </a:r>
            <a:r>
              <a:rPr lang="es-ES" sz="1600" b="1" dirty="0">
                <a:latin typeface="Avenir Next" panose="020B0503020202020204" pitchFamily="34" charset="0"/>
              </a:rPr>
              <a:t>mercados laborales no discriminatorios</a:t>
            </a:r>
            <a:r>
              <a:rPr lang="es-ES" sz="1600" dirty="0">
                <a:latin typeface="Avenir Next" panose="020B0503020202020204" pitchFamily="34" charset="0"/>
              </a:rPr>
              <a:t>, </a:t>
            </a:r>
            <a:r>
              <a:rPr lang="es-ES" sz="1600" b="1" dirty="0">
                <a:latin typeface="Avenir Next" panose="020B0503020202020204" pitchFamily="34" charset="0"/>
              </a:rPr>
              <a:t>libres de violencia y acoso</a:t>
            </a:r>
            <a:r>
              <a:rPr lang="es-ES" sz="1600" dirty="0">
                <a:latin typeface="Avenir Next" panose="020B0503020202020204" pitchFamily="34" charset="0"/>
              </a:rPr>
              <a:t>; una </a:t>
            </a:r>
            <a:r>
              <a:rPr lang="es-ES" sz="1600" b="1" dirty="0">
                <a:latin typeface="Avenir Next" panose="020B0503020202020204" pitchFamily="34" charset="0"/>
              </a:rPr>
              <a:t>economía de los cuidados</a:t>
            </a:r>
            <a:r>
              <a:rPr lang="es-ES" sz="1600" dirty="0">
                <a:latin typeface="Avenir Next" panose="020B0503020202020204" pitchFamily="34" charset="0"/>
              </a:rPr>
              <a:t> en la que se valora </a:t>
            </a:r>
            <a:br>
              <a:rPr lang="es-ES" sz="1600" dirty="0">
                <a:latin typeface="Avenir Next" panose="020B0503020202020204" pitchFamily="34" charset="0"/>
              </a:rPr>
            </a:br>
            <a:r>
              <a:rPr lang="es-ES" sz="1600" dirty="0">
                <a:latin typeface="Avenir Next" panose="020B0503020202020204" pitchFamily="34" charset="0"/>
              </a:rPr>
              <a:t>y se comparte de manera igualitaria el trabajo doméstico </a:t>
            </a:r>
            <a:br>
              <a:rPr lang="es-ES" sz="1600" dirty="0">
                <a:latin typeface="Avenir Next" panose="020B0503020202020204" pitchFamily="34" charset="0"/>
              </a:rPr>
            </a:br>
            <a:r>
              <a:rPr lang="es-ES" sz="1600" dirty="0">
                <a:latin typeface="Avenir Next" panose="020B0503020202020204" pitchFamily="34" charset="0"/>
              </a:rPr>
              <a:t>y de cuidados, y la </a:t>
            </a:r>
            <a:r>
              <a:rPr lang="es-ES" sz="1600" b="1" dirty="0">
                <a:latin typeface="Avenir Next" panose="020B0503020202020204" pitchFamily="34" charset="0"/>
              </a:rPr>
              <a:t>resiliencia a las conmociones económicas</a:t>
            </a:r>
            <a:r>
              <a:rPr lang="es-ES" sz="1600" dirty="0">
                <a:latin typeface="Avenir Next" panose="020B0503020202020204" pitchFamily="34" charset="0"/>
              </a:rPr>
              <a:t> como las derivadas de la pandemia </a:t>
            </a:r>
            <a:br>
              <a:rPr lang="es-ES" sz="1600" dirty="0">
                <a:latin typeface="Avenir Next" panose="020B0503020202020204" pitchFamily="34" charset="0"/>
              </a:rPr>
            </a:br>
            <a:r>
              <a:rPr lang="es-ES" sz="1600" dirty="0">
                <a:latin typeface="Avenir Next" panose="020B0503020202020204" pitchFamily="34" charset="0"/>
              </a:rPr>
              <a:t>de COVID-19.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3D8C2B8-94D5-C64D-870C-3FD2C2295DBF}"/>
              </a:ext>
            </a:extLst>
          </p:cNvPr>
          <p:cNvSpPr txBox="1"/>
          <p:nvPr/>
        </p:nvSpPr>
        <p:spPr>
          <a:xfrm>
            <a:off x="8647611" y="1626581"/>
            <a:ext cx="3265710" cy="4124206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s-ES" sz="1600" dirty="0">
                <a:latin typeface="Avenir Next" panose="020B0503020202020204" pitchFamily="34" charset="0"/>
              </a:rPr>
              <a:t>Se refuerza la rendición de cuentas a través de </a:t>
            </a:r>
            <a:r>
              <a:rPr lang="es-ES" sz="1600" b="1" dirty="0">
                <a:latin typeface="Avenir Next" panose="020B0503020202020204" pitchFamily="34" charset="0"/>
              </a:rPr>
              <a:t>leyes y políticas económicas con perspectiva de género, datos desagregados por sexo y estadísticas de género</a:t>
            </a:r>
            <a:r>
              <a:rPr lang="es-ES" sz="1600" dirty="0">
                <a:latin typeface="Avenir Next" panose="020B0503020202020204" pitchFamily="34" charset="0"/>
              </a:rPr>
              <a:t>. Las voces de la diversidad de mujeres y niñas son verdaderamente escuchadas, </a:t>
            </a:r>
            <a:br>
              <a:rPr lang="es-ES" sz="1600" dirty="0">
                <a:latin typeface="Avenir Next" panose="020B0503020202020204" pitchFamily="34" charset="0"/>
              </a:rPr>
            </a:br>
            <a:r>
              <a:rPr lang="es-ES" sz="1600" dirty="0">
                <a:latin typeface="Avenir Next" panose="020B0503020202020204" pitchFamily="34" charset="0"/>
              </a:rPr>
              <a:t>y el liderazgo de estas </a:t>
            </a:r>
            <a:br>
              <a:rPr lang="es-ES" sz="1600" dirty="0">
                <a:latin typeface="Avenir Next" panose="020B0503020202020204" pitchFamily="34" charset="0"/>
              </a:rPr>
            </a:br>
            <a:r>
              <a:rPr lang="es-ES" sz="1600" dirty="0">
                <a:latin typeface="Avenir Next" panose="020B0503020202020204" pitchFamily="34" charset="0"/>
              </a:rPr>
              <a:t>es una realidad.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FBDD7915-A213-284C-A24B-7648F19B6712}"/>
              </a:ext>
            </a:extLst>
          </p:cNvPr>
          <p:cNvCxnSpPr/>
          <p:nvPr/>
        </p:nvCxnSpPr>
        <p:spPr>
          <a:xfrm flipH="1">
            <a:off x="0" y="1162594"/>
            <a:ext cx="487244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C7473B0D-6B34-1B47-912F-02579BBF6D07}"/>
              </a:ext>
            </a:extLst>
          </p:cNvPr>
          <p:cNvCxnSpPr/>
          <p:nvPr/>
        </p:nvCxnSpPr>
        <p:spPr>
          <a:xfrm flipH="1">
            <a:off x="7328263" y="1162594"/>
            <a:ext cx="487244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1EC24840-90C8-834D-90F6-17BE8B56C55F}"/>
              </a:ext>
            </a:extLst>
          </p:cNvPr>
          <p:cNvSpPr txBox="1"/>
          <p:nvPr/>
        </p:nvSpPr>
        <p:spPr>
          <a:xfrm>
            <a:off x="2567282" y="457060"/>
            <a:ext cx="70574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000" dirty="0">
                <a:latin typeface="Avenir Next Condensed" panose="020B0506020202020204" pitchFamily="34" charset="0"/>
              </a:rPr>
              <a:t>COALICIÓN PARA LA ACCIÓN SOBRE </a:t>
            </a:r>
            <a:r>
              <a:rPr lang="es-ES" sz="2000" b="1" dirty="0">
                <a:latin typeface="Avenir Next Condensed" panose="020B0506020202020204" pitchFamily="34" charset="0"/>
              </a:rPr>
              <a:t>JUSTICIA Y DERECHOS ECONÓMICOS</a:t>
            </a:r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xmlns="" id="{25AFD99A-7D3E-A340-A645-810F6584137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6261" y="6423032"/>
            <a:ext cx="416319" cy="279812"/>
          </a:xfrm>
          <a:prstGeom prst="rect">
            <a:avLst/>
          </a:prstGeom>
        </p:spPr>
      </p:pic>
      <p:pic>
        <p:nvPicPr>
          <p:cNvPr id="14" name="Picture 13" descr="Shape, background pattern, rectangle&#10;&#10;Description automatically generated">
            <a:extLst>
              <a:ext uri="{FF2B5EF4-FFF2-40B4-BE49-F238E27FC236}">
                <a16:creationId xmlns:a16="http://schemas.microsoft.com/office/drawing/2014/main" xmlns="" id="{61D7A1F5-81D0-254E-B4F3-1310D5B09AA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358" y="6423032"/>
            <a:ext cx="358097" cy="253088"/>
          </a:xfrm>
          <a:prstGeom prst="rect">
            <a:avLst/>
          </a:prstGeom>
        </p:spPr>
      </p:pic>
      <p:pic>
        <p:nvPicPr>
          <p:cNvPr id="15" name="Picture 14" descr="A picture containing treemap chart&#10;&#10;Description automatically generated">
            <a:extLst>
              <a:ext uri="{FF2B5EF4-FFF2-40B4-BE49-F238E27FC236}">
                <a16:creationId xmlns:a16="http://schemas.microsoft.com/office/drawing/2014/main" xmlns="" id="{09014E03-0902-A245-9AE8-46B62440AAD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8994" y="6423032"/>
            <a:ext cx="376151" cy="295479"/>
          </a:xfrm>
          <a:prstGeom prst="rect">
            <a:avLst/>
          </a:prstGeom>
        </p:spPr>
      </p:pic>
      <p:pic>
        <p:nvPicPr>
          <p:cNvPr id="16" name="Picture 15" descr="Shape, logo&#10;&#10;Description automatically generated">
            <a:extLst>
              <a:ext uri="{FF2B5EF4-FFF2-40B4-BE49-F238E27FC236}">
                <a16:creationId xmlns:a16="http://schemas.microsoft.com/office/drawing/2014/main" xmlns="" id="{672DC1B8-7189-9B44-9286-5B6FE3E82AA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7953" y="6423032"/>
            <a:ext cx="376152" cy="277142"/>
          </a:xfrm>
          <a:prstGeom prst="rect">
            <a:avLst/>
          </a:prstGeom>
        </p:spPr>
      </p:pic>
      <p:pic>
        <p:nvPicPr>
          <p:cNvPr id="17" name="Picture 16" descr="A picture containing logo&#10;&#10;Description automatically generated">
            <a:extLst>
              <a:ext uri="{FF2B5EF4-FFF2-40B4-BE49-F238E27FC236}">
                <a16:creationId xmlns:a16="http://schemas.microsoft.com/office/drawing/2014/main" xmlns="" id="{7AC71CC3-037F-8E44-9508-283C22547C8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386" y="6423032"/>
            <a:ext cx="390802" cy="306891"/>
          </a:xfrm>
          <a:prstGeom prst="rect">
            <a:avLst/>
          </a:prstGeom>
        </p:spPr>
      </p:pic>
      <p:pic>
        <p:nvPicPr>
          <p:cNvPr id="18" name="Picture 17" descr="Logo, company name&#10;&#10;Description automatically generated">
            <a:extLst>
              <a:ext uri="{FF2B5EF4-FFF2-40B4-BE49-F238E27FC236}">
                <a16:creationId xmlns:a16="http://schemas.microsoft.com/office/drawing/2014/main" xmlns="" id="{7C04FF19-EAED-BA43-A391-15B6293C729E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3389" y="6341623"/>
            <a:ext cx="891137" cy="445569"/>
          </a:xfrm>
          <a:prstGeom prst="rect">
            <a:avLst/>
          </a:prstGeom>
        </p:spPr>
      </p:pic>
      <p:pic>
        <p:nvPicPr>
          <p:cNvPr id="19" name="Picture 18" descr="Logo&#10;&#10;Description automatically generated">
            <a:extLst>
              <a:ext uri="{FF2B5EF4-FFF2-40B4-BE49-F238E27FC236}">
                <a16:creationId xmlns:a16="http://schemas.microsoft.com/office/drawing/2014/main" xmlns="" id="{E23C4227-946E-9147-952D-F3E14FC0B163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8259" y="6355110"/>
            <a:ext cx="428224" cy="418595"/>
          </a:xfrm>
          <a:prstGeom prst="rect">
            <a:avLst/>
          </a:prstGeom>
        </p:spPr>
      </p:pic>
      <p:pic>
        <p:nvPicPr>
          <p:cNvPr id="20" name="Picture 19" descr="Icon&#10;&#10;Description automatically generated">
            <a:extLst>
              <a:ext uri="{FF2B5EF4-FFF2-40B4-BE49-F238E27FC236}">
                <a16:creationId xmlns:a16="http://schemas.microsoft.com/office/drawing/2014/main" xmlns="" id="{07568584-0961-DE45-90DC-B0ADE41C6C55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2097" y="6360517"/>
            <a:ext cx="407779" cy="407780"/>
          </a:xfrm>
          <a:prstGeom prst="rect">
            <a:avLst/>
          </a:prstGeom>
        </p:spPr>
      </p:pic>
      <p:pic>
        <p:nvPicPr>
          <p:cNvPr id="21" name="Picture 20" descr="Graphical user interface, text&#10;&#10;Description automatically generated">
            <a:extLst>
              <a:ext uri="{FF2B5EF4-FFF2-40B4-BE49-F238E27FC236}">
                <a16:creationId xmlns:a16="http://schemas.microsoft.com/office/drawing/2014/main" xmlns="" id="{CCAAA4A2-DF8C-8F40-BA35-EAE81FFB46D1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0216" y="6399772"/>
            <a:ext cx="1036672" cy="353410"/>
          </a:xfrm>
          <a:prstGeom prst="rect">
            <a:avLst/>
          </a:prstGeom>
        </p:spPr>
      </p:pic>
      <p:pic>
        <p:nvPicPr>
          <p:cNvPr id="22" name="Picture 21" descr="Logo, company name&#10;&#10;Description automatically generated">
            <a:extLst>
              <a:ext uri="{FF2B5EF4-FFF2-40B4-BE49-F238E27FC236}">
                <a16:creationId xmlns:a16="http://schemas.microsoft.com/office/drawing/2014/main" xmlns="" id="{E46E162C-C350-F34F-8DDD-67A70ACA4742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0621" y="6408150"/>
            <a:ext cx="1037743" cy="353411"/>
          </a:xfrm>
          <a:prstGeom prst="rect">
            <a:avLst/>
          </a:prstGeom>
        </p:spPr>
      </p:pic>
      <p:pic>
        <p:nvPicPr>
          <p:cNvPr id="23" name="Picture 22" descr="Logo, icon&#10;&#10;Description automatically generated">
            <a:extLst>
              <a:ext uri="{FF2B5EF4-FFF2-40B4-BE49-F238E27FC236}">
                <a16:creationId xmlns:a16="http://schemas.microsoft.com/office/drawing/2014/main" xmlns="" id="{FD26428E-5550-4E45-AF55-EF02F2AC1C4F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3609" y="6356644"/>
            <a:ext cx="355806" cy="41859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xmlns="" id="{8AB6C5F2-D7E8-D14B-8988-2B32E94DC158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83148" y="6452439"/>
            <a:ext cx="1092295" cy="302423"/>
          </a:xfrm>
          <a:prstGeom prst="rect">
            <a:avLst/>
          </a:prstGeom>
        </p:spPr>
      </p:pic>
      <p:pic>
        <p:nvPicPr>
          <p:cNvPr id="25" name="Picture 24" descr="Logo&#10;&#10;Description automatically generated">
            <a:extLst>
              <a:ext uri="{FF2B5EF4-FFF2-40B4-BE49-F238E27FC236}">
                <a16:creationId xmlns:a16="http://schemas.microsoft.com/office/drawing/2014/main" xmlns="" id="{5C5B2C28-090F-7B4B-9862-D78210D56735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96423" y="6292735"/>
            <a:ext cx="330300" cy="543345"/>
          </a:xfrm>
          <a:prstGeom prst="rect">
            <a:avLst/>
          </a:prstGeom>
        </p:spPr>
      </p:pic>
      <p:pic>
        <p:nvPicPr>
          <p:cNvPr id="26" name="Picture 2" descr="Anyar - Home | Facebook">
            <a:extLst>
              <a:ext uri="{FF2B5EF4-FFF2-40B4-BE49-F238E27FC236}">
                <a16:creationId xmlns:a16="http://schemas.microsoft.com/office/drawing/2014/main" xmlns="" id="{A518C84F-0FF2-C244-ABD1-74E9CE0AC3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09176" y="6288880"/>
            <a:ext cx="553514" cy="551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xmlns="" id="{868F2A32-780C-AF47-859E-114C35BB532B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60456" y="6407455"/>
            <a:ext cx="1023354" cy="313904"/>
          </a:xfrm>
          <a:prstGeom prst="rect">
            <a:avLst/>
          </a:prstGeom>
        </p:spPr>
      </p:pic>
      <p:pic>
        <p:nvPicPr>
          <p:cNvPr id="28" name="Picture 27" descr="Logo, company name&#10;&#10;Description automatically generated">
            <a:extLst>
              <a:ext uri="{FF2B5EF4-FFF2-40B4-BE49-F238E27FC236}">
                <a16:creationId xmlns:a16="http://schemas.microsoft.com/office/drawing/2014/main" xmlns="" id="{0D9EAB5A-49C5-4B47-ABF9-5C3882CB2242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0022" b="27779"/>
          <a:stretch/>
        </p:blipFill>
        <p:spPr>
          <a:xfrm>
            <a:off x="11017543" y="6384240"/>
            <a:ext cx="954869" cy="402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796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93214249-13E1-AD4B-9584-729678CB3951}"/>
              </a:ext>
            </a:extLst>
          </p:cNvPr>
          <p:cNvSpPr/>
          <p:nvPr/>
        </p:nvSpPr>
        <p:spPr>
          <a:xfrm>
            <a:off x="-6403" y="0"/>
            <a:ext cx="12198402" cy="6858000"/>
          </a:xfrm>
          <a:prstGeom prst="rect">
            <a:avLst/>
          </a:prstGeom>
          <a:solidFill>
            <a:srgbClr val="EFB3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3D36148-E6F3-2C4C-898B-55ED2579EBF2}"/>
              </a:ext>
            </a:extLst>
          </p:cNvPr>
          <p:cNvSpPr/>
          <p:nvPr/>
        </p:nvSpPr>
        <p:spPr>
          <a:xfrm>
            <a:off x="0" y="0"/>
            <a:ext cx="3671551" cy="2869415"/>
          </a:xfrm>
          <a:prstGeom prst="rect">
            <a:avLst/>
          </a:prstGeom>
          <a:solidFill>
            <a:srgbClr val="FFD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118DFE1-BBD4-4A4B-A145-E273BE940784}"/>
              </a:ext>
            </a:extLst>
          </p:cNvPr>
          <p:cNvSpPr txBox="1"/>
          <p:nvPr/>
        </p:nvSpPr>
        <p:spPr>
          <a:xfrm>
            <a:off x="196272" y="200943"/>
            <a:ext cx="346482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indent="0">
              <a:buNone/>
            </a:pPr>
            <a:r>
              <a:rPr lang="es-ES" sz="5400" b="1" dirty="0">
                <a:latin typeface="Avenir Next Condensed" panose="020B0506020202020204" pitchFamily="34" charset="0"/>
              </a:rPr>
              <a:t>¿QUÉ SE DEBE CAMBIAR?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D04425F0-B692-6342-AD1B-D569C97B3B94}"/>
              </a:ext>
            </a:extLst>
          </p:cNvPr>
          <p:cNvSpPr/>
          <p:nvPr/>
        </p:nvSpPr>
        <p:spPr>
          <a:xfrm>
            <a:off x="3661094" y="2869416"/>
            <a:ext cx="4064000" cy="2255052"/>
          </a:xfrm>
          <a:prstGeom prst="rect">
            <a:avLst/>
          </a:prstGeom>
          <a:solidFill>
            <a:srgbClr val="FFD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84FB0606-2C81-EF4F-B9EE-F6EB13D28D3E}"/>
              </a:ext>
            </a:extLst>
          </p:cNvPr>
          <p:cNvSpPr txBox="1"/>
          <p:nvPr/>
        </p:nvSpPr>
        <p:spPr>
          <a:xfrm>
            <a:off x="3803334" y="116509"/>
            <a:ext cx="8074535" cy="2611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938">
              <a:lnSpc>
                <a:spcPct val="107000"/>
              </a:lnSpc>
            </a:pPr>
            <a:r>
              <a:rPr lang="es-ES" sz="1700" dirty="0">
                <a:latin typeface="Avenir Next" panose="020B0503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Antes de la pandemia de COVID-19, </a:t>
            </a:r>
            <a:r>
              <a:rPr lang="es-ES" sz="1700" b="1" dirty="0">
                <a:latin typeface="Avenir Next" panose="020B0503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las mujeres destinaban el triple de tiempo que los hombres al trabajo doméstico y de cuidados no remunerado</a:t>
            </a:r>
            <a:r>
              <a:rPr lang="es-ES" sz="1700" dirty="0">
                <a:latin typeface="Avenir Next" panose="020B0503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y la producción social que llevan adelante continúa subsidiando a toda la economía.</a:t>
            </a:r>
          </a:p>
          <a:p>
            <a:pPr marL="7938">
              <a:lnSpc>
                <a:spcPct val="107000"/>
              </a:lnSpc>
            </a:pPr>
            <a:endParaRPr lang="en-US" sz="1700" dirty="0">
              <a:latin typeface="Avenir Next" panose="020B0503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7938">
              <a:lnSpc>
                <a:spcPct val="107000"/>
              </a:lnSpc>
            </a:pPr>
            <a:r>
              <a:rPr lang="es-ES" sz="1700" dirty="0">
                <a:latin typeface="Avenir Next" panose="020B0503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Una encuesta efectuada en 18 países muestra que el </a:t>
            </a:r>
            <a:r>
              <a:rPr lang="es-ES" sz="1700" b="1" dirty="0">
                <a:latin typeface="Avenir Next" panose="020B0503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COVID-19 ha intensificado la carga de trabajo de las mujeres en el hogar</a:t>
            </a:r>
            <a:r>
              <a:rPr lang="es-ES" sz="1700" dirty="0">
                <a:latin typeface="Avenir Next" panose="020B0503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, y casi la mitad de todas las mujeres que viven con sus hijos en el hogar declaran que dedican más de cinco horas diarias al cuidado infantil.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ADE6A32F-C8A5-2042-A940-6AF499FD09C6}"/>
              </a:ext>
            </a:extLst>
          </p:cNvPr>
          <p:cNvSpPr txBox="1"/>
          <p:nvPr/>
        </p:nvSpPr>
        <p:spPr>
          <a:xfrm>
            <a:off x="197389" y="3027585"/>
            <a:ext cx="3259913" cy="3171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938">
              <a:lnSpc>
                <a:spcPct val="107000"/>
              </a:lnSpc>
            </a:pPr>
            <a:r>
              <a:rPr lang="es-ES" sz="1700" dirty="0">
                <a:latin typeface="Avenir Next" panose="020B0503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Mientras que el 71% de la población mundial carece de acceso a la protección social, </a:t>
            </a:r>
            <a:r>
              <a:rPr lang="es-ES" sz="1700" b="1" dirty="0">
                <a:latin typeface="Avenir Next" panose="020B0503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las mujeres se ven particularmente en desventaja en los sistemas de protección social</a:t>
            </a:r>
            <a:r>
              <a:rPr lang="es-ES" sz="1700" dirty="0">
                <a:latin typeface="Avenir Next" panose="020B0503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, con lo que registran menores tasas de cobertura y niveles de prestaciones sustancialmente inferiores.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FC9B1E4F-1469-0642-9678-634792471282}"/>
              </a:ext>
            </a:extLst>
          </p:cNvPr>
          <p:cNvSpPr txBox="1"/>
          <p:nvPr/>
        </p:nvSpPr>
        <p:spPr>
          <a:xfrm>
            <a:off x="3803333" y="3027585"/>
            <a:ext cx="3911303" cy="1772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938">
              <a:lnSpc>
                <a:spcPct val="107000"/>
              </a:lnSpc>
            </a:pPr>
            <a:r>
              <a:rPr lang="es-ES" sz="1700" dirty="0">
                <a:latin typeface="Avenir Next" panose="020B0503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Actualmente, </a:t>
            </a:r>
            <a:r>
              <a:rPr lang="es-ES" sz="1700" b="1" dirty="0">
                <a:latin typeface="Avenir Next" panose="020B0503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740 millones de mujeres en todo el mundo trabajan en la economía informal</a:t>
            </a:r>
            <a:r>
              <a:rPr lang="es-ES" sz="1700" dirty="0">
                <a:latin typeface="Avenir Next" panose="020B0503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, donde prevalecen </a:t>
            </a:r>
            <a:r>
              <a:rPr lang="es-ES" sz="1700" b="1" dirty="0">
                <a:latin typeface="Avenir Next" panose="020B0503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la inseguridad laboral, los bajos salarios y las duras condiciones y horas de trabajo</a:t>
            </a:r>
            <a:r>
              <a:rPr lang="es-ES" sz="1700" dirty="0">
                <a:latin typeface="Avenir Next" panose="020B0503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F88A4D40-258B-2848-A8BE-8AD6902E6E67}"/>
              </a:ext>
            </a:extLst>
          </p:cNvPr>
          <p:cNvSpPr/>
          <p:nvPr/>
        </p:nvSpPr>
        <p:spPr>
          <a:xfrm>
            <a:off x="3661094" y="5115829"/>
            <a:ext cx="4064000" cy="1742171"/>
          </a:xfrm>
          <a:prstGeom prst="rect">
            <a:avLst/>
          </a:prstGeom>
          <a:solidFill>
            <a:srgbClr val="FFDC46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F78ECC76-3943-1943-9B8C-316675FAE52D}"/>
              </a:ext>
            </a:extLst>
          </p:cNvPr>
          <p:cNvSpPr txBox="1"/>
          <p:nvPr/>
        </p:nvSpPr>
        <p:spPr>
          <a:xfrm>
            <a:off x="3803334" y="5272117"/>
            <a:ext cx="3686037" cy="1492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938">
              <a:lnSpc>
                <a:spcPct val="107000"/>
              </a:lnSpc>
            </a:pPr>
            <a:r>
              <a:rPr lang="es-ES" sz="1700" dirty="0">
                <a:latin typeface="Avenir Next" panose="020B0503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Las mujeres jóvenes (entre 15 y 29 años) tienen</a:t>
            </a:r>
            <a:r>
              <a:rPr lang="es-ES" sz="1700" b="1" dirty="0">
                <a:latin typeface="Avenir Next" panose="020B0503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tres veces más probabilidades de estar fuera de la fuerza de trabajo y de no ir a la escuela</a:t>
            </a:r>
            <a:r>
              <a:rPr lang="es-ES" sz="1700" dirty="0">
                <a:latin typeface="Avenir Next" panose="020B0503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que los hombres jóvenes.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7E4B4DA7-7D4D-754E-8525-0F4A66900D57}"/>
              </a:ext>
            </a:extLst>
          </p:cNvPr>
          <p:cNvSpPr/>
          <p:nvPr/>
        </p:nvSpPr>
        <p:spPr>
          <a:xfrm>
            <a:off x="7725094" y="5115829"/>
            <a:ext cx="4450080" cy="1742171"/>
          </a:xfrm>
          <a:prstGeom prst="rect">
            <a:avLst/>
          </a:prstGeom>
          <a:solidFill>
            <a:srgbClr val="FFD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5C78AB1-BB74-D54B-A276-F3BDC29EF3D8}"/>
              </a:ext>
            </a:extLst>
          </p:cNvPr>
          <p:cNvSpPr txBox="1"/>
          <p:nvPr/>
        </p:nvSpPr>
        <p:spPr>
          <a:xfrm>
            <a:off x="7928886" y="5272117"/>
            <a:ext cx="4038437" cy="1212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938">
              <a:lnSpc>
                <a:spcPct val="107000"/>
              </a:lnSpc>
            </a:pPr>
            <a:r>
              <a:rPr lang="es-ES" sz="1700" dirty="0">
                <a:latin typeface="Avenir Next" panose="020B0503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Ante los </a:t>
            </a:r>
            <a:r>
              <a:rPr lang="es-ES" sz="1700" b="1" dirty="0">
                <a:latin typeface="Avenir Next" panose="020B0503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efectos económicos del COVID-19</a:t>
            </a:r>
            <a:r>
              <a:rPr lang="es-ES" sz="1700" dirty="0">
                <a:latin typeface="Avenir Next" panose="020B0503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se proyecta que</a:t>
            </a:r>
            <a:r>
              <a:rPr lang="es-ES" sz="1700" b="1" dirty="0">
                <a:latin typeface="Avenir Next" panose="020B0503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47 millones más de mujeres caerán en la pobreza EXTREMA</a:t>
            </a:r>
            <a:r>
              <a:rPr lang="es-ES" sz="1700" dirty="0">
                <a:latin typeface="Avenir Next" panose="020B0503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2C78F920-6E78-A248-BD1B-78AE039750AD}"/>
              </a:ext>
            </a:extLst>
          </p:cNvPr>
          <p:cNvSpPr/>
          <p:nvPr/>
        </p:nvSpPr>
        <p:spPr>
          <a:xfrm>
            <a:off x="7714636" y="2869415"/>
            <a:ext cx="4477363" cy="2246414"/>
          </a:xfrm>
          <a:prstGeom prst="rect">
            <a:avLst/>
          </a:prstGeom>
          <a:solidFill>
            <a:srgbClr val="FFDC46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FF216479-78C9-2841-8392-405C0EFA83AF}"/>
              </a:ext>
            </a:extLst>
          </p:cNvPr>
          <p:cNvSpPr txBox="1"/>
          <p:nvPr/>
        </p:nvSpPr>
        <p:spPr>
          <a:xfrm>
            <a:off x="7856877" y="3027585"/>
            <a:ext cx="4110446" cy="1772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938">
              <a:lnSpc>
                <a:spcPct val="107000"/>
              </a:lnSpc>
            </a:pPr>
            <a:r>
              <a:rPr lang="es-ES" sz="1700" dirty="0">
                <a:latin typeface="Avenir Next" panose="020B0503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La </a:t>
            </a:r>
            <a:r>
              <a:rPr lang="es-ES" sz="1700" b="1" dirty="0">
                <a:latin typeface="Avenir Next" panose="020B0503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brecha de género</a:t>
            </a:r>
            <a:r>
              <a:rPr lang="es-ES" sz="1700" dirty="0">
                <a:latin typeface="Avenir Next" panose="020B0503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en la participación en la fuerza laboral ANTES DEL COVID-19 </a:t>
            </a:r>
            <a:r>
              <a:rPr lang="es-ES" sz="1700" b="1" dirty="0">
                <a:latin typeface="Avenir Next" panose="020B0503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no ha variado en 30 años</a:t>
            </a:r>
            <a:r>
              <a:rPr lang="es-ES" sz="1700" dirty="0">
                <a:latin typeface="Avenir Next" panose="020B0503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  Durante tres décadas </a:t>
            </a:r>
            <a:br>
              <a:rPr lang="es-ES" sz="1700" dirty="0">
                <a:latin typeface="Avenir Next" panose="020B0503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es-ES" sz="1700" b="1" dirty="0">
                <a:latin typeface="Avenir Next" panose="020B0503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se ha mantenido sin cambios en el 31%</a:t>
            </a:r>
            <a:r>
              <a:rPr lang="es-ES" sz="1700" dirty="0">
                <a:latin typeface="Avenir Next" panose="020B0503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12044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C896A342-B1E9-E440-A1C4-F5AC8D627C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024855" y="1220155"/>
            <a:ext cx="7155211" cy="485823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3D36148-E6F3-2C4C-898B-55ED2579EBF2}"/>
              </a:ext>
            </a:extLst>
          </p:cNvPr>
          <p:cNvSpPr/>
          <p:nvPr/>
        </p:nvSpPr>
        <p:spPr>
          <a:xfrm>
            <a:off x="1" y="0"/>
            <a:ext cx="5029200" cy="6858000"/>
          </a:xfrm>
          <a:prstGeom prst="rect">
            <a:avLst/>
          </a:prstGeom>
          <a:solidFill>
            <a:srgbClr val="FFD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118DFE1-BBD4-4A4B-A145-E273BE940784}"/>
              </a:ext>
            </a:extLst>
          </p:cNvPr>
          <p:cNvSpPr txBox="1"/>
          <p:nvPr/>
        </p:nvSpPr>
        <p:spPr>
          <a:xfrm>
            <a:off x="238397" y="193991"/>
            <a:ext cx="483597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latin typeface="Avenir Next Condensed" panose="020B0506020202020204" pitchFamily="34" charset="0"/>
              </a:rPr>
              <a:t>AUMENTAR EL EMPODERAMIENTO ECONÓMICO DE LAS MUJERES MEDIANTE LA TRANSFORMACIÓN DE LA ECONOMÍA DE LOS CUIDADOS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BCC0C22-B92B-5A45-93DB-EB0C447BF23D}"/>
              </a:ext>
            </a:extLst>
          </p:cNvPr>
          <p:cNvSpPr txBox="1"/>
          <p:nvPr/>
        </p:nvSpPr>
        <p:spPr>
          <a:xfrm>
            <a:off x="238399" y="2008416"/>
            <a:ext cx="4672268" cy="4185761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lvl="0"/>
            <a:r>
              <a:rPr lang="en-US" sz="2000" b="1" dirty="0">
                <a:latin typeface="Avenir Next Condensed" panose="020B0506020202020204" pitchFamily="34" charset="0"/>
              </a:rPr>
              <a:t>ACCIÓN</a:t>
            </a:r>
            <a:r>
              <a:rPr lang="en-US" sz="2400" b="1" dirty="0">
                <a:latin typeface="Avenir Next Condensed" panose="020B0506020202020204" pitchFamily="34" charset="0"/>
              </a:rPr>
              <a:t/>
            </a:r>
            <a:br>
              <a:rPr lang="en-US" sz="2400" b="1" dirty="0">
                <a:latin typeface="Avenir Next Condensed" panose="020B0506020202020204" pitchFamily="34" charset="0"/>
              </a:rPr>
            </a:br>
            <a:r>
              <a:rPr lang="es-ES" sz="1600" dirty="0">
                <a:latin typeface="Avenir Next" panose="020B0503020202020204" pitchFamily="34" charset="0"/>
              </a:rPr>
              <a:t>De aquí a 2026, aumentar el número de países que poseen un conjunto integral de medidas orientadas a reconocer, reducir y redistribuir el trabajo de cuidados no remunerado, y a recompensar y representar a las personas que se desempeñan en el sector, a la vez que se garantizan sus derechos laborales, incluidas, entre otras, la inversión en servicios de cuidados públicos y privados de calidad y con perspectiva de género, la reforma de leyes y políticas con la recomendación de crear hasta 80 millones de empleos decentes en el sector.</a:t>
            </a:r>
          </a:p>
          <a:p>
            <a:pPr lvl="0"/>
            <a:endParaRPr lang="en-US" dirty="0">
              <a:latin typeface="Avenir Next" panose="020B0503020202020204" pitchFamily="34" charset="0"/>
            </a:endParaRPr>
          </a:p>
          <a:p>
            <a:r>
              <a:rPr lang="es-ES" sz="2000" b="1" dirty="0">
                <a:latin typeface="Avenir Next Condensed" panose="020B0506020202020204" pitchFamily="34" charset="0"/>
              </a:rPr>
              <a:t>TÁCTICAS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2CD3A359-5739-1A4C-AA11-F927AEDC39B9}"/>
              </a:ext>
            </a:extLst>
          </p:cNvPr>
          <p:cNvSpPr txBox="1"/>
          <p:nvPr/>
        </p:nvSpPr>
        <p:spPr>
          <a:xfrm>
            <a:off x="769504" y="6092231"/>
            <a:ext cx="9749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700" lvl="0"/>
            <a:r>
              <a:rPr lang="es-ES" sz="1600" dirty="0">
                <a:latin typeface="Avenir Next" panose="020B0503020202020204" pitchFamily="34" charset="0"/>
              </a:rPr>
              <a:t>Leyes y</a:t>
            </a:r>
          </a:p>
          <a:p>
            <a:pPr marL="12700" lvl="0"/>
            <a:r>
              <a:rPr lang="es-ES" sz="1600" dirty="0">
                <a:latin typeface="Avenir Next" panose="020B0503020202020204" pitchFamily="34" charset="0"/>
              </a:rPr>
              <a:t>políticas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0EF6645E-6841-3348-B60A-514C987F4B7C}"/>
              </a:ext>
            </a:extLst>
          </p:cNvPr>
          <p:cNvSpPr txBox="1"/>
          <p:nvPr/>
        </p:nvSpPr>
        <p:spPr>
          <a:xfrm>
            <a:off x="2403289" y="5719613"/>
            <a:ext cx="26710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lvl="0"/>
            <a:r>
              <a:rPr lang="es-ES" sz="1600" dirty="0">
                <a:latin typeface="Avenir Next" panose="020B0503020202020204" pitchFamily="34" charset="0"/>
              </a:rPr>
              <a:t>Financiamiento</a:t>
            </a:r>
          </a:p>
          <a:p>
            <a:pPr marL="12700" lvl="0"/>
            <a:endParaRPr lang="en-US" sz="1600" dirty="0">
              <a:latin typeface="Avenir Next" panose="020B0503020202020204" pitchFamily="34" charset="0"/>
            </a:endParaRPr>
          </a:p>
          <a:p>
            <a:pPr marL="12700" lvl="0"/>
            <a:r>
              <a:rPr lang="es-ES" sz="1600" dirty="0">
                <a:latin typeface="Avenir Next" panose="020B0503020202020204" pitchFamily="34" charset="0"/>
              </a:rPr>
              <a:t>Datos y rendición </a:t>
            </a:r>
            <a:br>
              <a:rPr lang="es-ES" sz="1600" dirty="0">
                <a:latin typeface="Avenir Next" panose="020B0503020202020204" pitchFamily="34" charset="0"/>
              </a:rPr>
            </a:br>
            <a:r>
              <a:rPr lang="es-ES" sz="1600" dirty="0">
                <a:latin typeface="Avenir Next" panose="020B0503020202020204" pitchFamily="34" charset="0"/>
              </a:rPr>
              <a:t>de cuentas</a:t>
            </a:r>
          </a:p>
        </p:txBody>
      </p:sp>
      <p:pic>
        <p:nvPicPr>
          <p:cNvPr id="38" name="Picture 37" descr="Text&#10;&#10;Description automatically generated with medium confidence">
            <a:extLst>
              <a:ext uri="{FF2B5EF4-FFF2-40B4-BE49-F238E27FC236}">
                <a16:creationId xmlns:a16="http://schemas.microsoft.com/office/drawing/2014/main" xmlns="" id="{4E1A2E13-A90F-DC43-90F7-2BBFE1C4AD7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99841" y="68659"/>
            <a:ext cx="2131301" cy="584484"/>
          </a:xfrm>
          <a:prstGeom prst="rect">
            <a:avLst/>
          </a:prstGeom>
        </p:spPr>
      </p:pic>
      <p:sp>
        <p:nvSpPr>
          <p:cNvPr id="15" name="Rectangle 15">
            <a:extLst>
              <a:ext uri="{FF2B5EF4-FFF2-40B4-BE49-F238E27FC236}">
                <a16:creationId xmlns:a16="http://schemas.microsoft.com/office/drawing/2014/main" xmlns="" id="{222211AF-A9E5-554E-91B5-50F33E5DD8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xmlns="" id="{FE5D87E3-062F-924F-AF82-B9607E4B1B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58639" y="5540259"/>
            <a:ext cx="612503" cy="571277"/>
          </a:xfrm>
          <a:prstGeom prst="rect">
            <a:avLst/>
          </a:prstGeom>
        </p:spPr>
      </p:pic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xmlns="" id="{92C52943-E614-8143-8EC3-2576C9E31E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76499" y="6159669"/>
            <a:ext cx="612503" cy="571277"/>
          </a:xfrm>
          <a:prstGeom prst="rect">
            <a:avLst/>
          </a:prstGeom>
        </p:spPr>
      </p:pic>
      <p:pic>
        <p:nvPicPr>
          <p:cNvPr id="19" name="Picture 18" descr="Icon&#10;&#10;Description automatically generated">
            <a:extLst>
              <a:ext uri="{FF2B5EF4-FFF2-40B4-BE49-F238E27FC236}">
                <a16:creationId xmlns:a16="http://schemas.microsoft.com/office/drawing/2014/main" xmlns="" id="{AC971C7A-1BAD-AE41-A6DC-31C7DC03CA3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8398" y="6097120"/>
            <a:ext cx="612503" cy="571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748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3D36148-E6F3-2C4C-898B-55ED2579EBF2}"/>
              </a:ext>
            </a:extLst>
          </p:cNvPr>
          <p:cNvSpPr/>
          <p:nvPr/>
        </p:nvSpPr>
        <p:spPr>
          <a:xfrm>
            <a:off x="7335611" y="0"/>
            <a:ext cx="4856389" cy="6858000"/>
          </a:xfrm>
          <a:prstGeom prst="rect">
            <a:avLst/>
          </a:prstGeom>
          <a:solidFill>
            <a:srgbClr val="FFD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118DFE1-BBD4-4A4B-A145-E273BE940784}"/>
              </a:ext>
            </a:extLst>
          </p:cNvPr>
          <p:cNvSpPr txBox="1"/>
          <p:nvPr/>
        </p:nvSpPr>
        <p:spPr>
          <a:xfrm>
            <a:off x="7513311" y="193991"/>
            <a:ext cx="439782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Avenir Next Condensed" panose="020B0506020202020204" pitchFamily="34" charset="0"/>
              </a:rPr>
              <a:t>AUMENTAR EL TRABAJO Y EL EMPLEO DECENTES EN LAS ECONOMÍAS FORMALES E INFORMALES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BCC0C22-B92B-5A45-93DB-EB0C447BF23D}"/>
              </a:ext>
            </a:extLst>
          </p:cNvPr>
          <p:cNvSpPr txBox="1"/>
          <p:nvPr/>
        </p:nvSpPr>
        <p:spPr>
          <a:xfrm>
            <a:off x="7513313" y="2282569"/>
            <a:ext cx="4673498" cy="2185214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lvl="0"/>
            <a:r>
              <a:rPr lang="en-US" sz="2000" b="1" dirty="0">
                <a:latin typeface="Avenir Next Condensed" panose="020B0506020202020204" pitchFamily="34" charset="0"/>
              </a:rPr>
              <a:t>ACCIÓN</a:t>
            </a:r>
            <a:r>
              <a:rPr lang="en-US" sz="1600" b="1" dirty="0">
                <a:latin typeface="Avenir Next Condensed" panose="020B0506020202020204" pitchFamily="34" charset="0"/>
              </a:rPr>
              <a:t/>
            </a:r>
            <a:br>
              <a:rPr lang="en-US" sz="1600" b="1" dirty="0">
                <a:latin typeface="Avenir Next Condensed" panose="020B0506020202020204" pitchFamily="34" charset="0"/>
              </a:rPr>
            </a:br>
            <a:r>
              <a:rPr lang="es-ES" sz="1600" dirty="0">
                <a:latin typeface="Avenir Next" panose="020B0503020202020204" pitchFamily="34" charset="0"/>
              </a:rPr>
              <a:t>Crear un entorno legal y de políticas propicio e involucrar a las mujeres para expandir el trabajo decente en la economía formal e informal con el fin de reducir el número de trabajadoras que viven en la pobreza de aquí a 2026.</a:t>
            </a:r>
          </a:p>
          <a:p>
            <a:pPr lvl="0"/>
            <a:endParaRPr lang="en-US" sz="1600" dirty="0">
              <a:latin typeface="Avenir Next" panose="020B0503020202020204" pitchFamily="34" charset="0"/>
            </a:endParaRPr>
          </a:p>
          <a:p>
            <a:r>
              <a:rPr lang="es-ES" sz="2000" b="1" dirty="0">
                <a:latin typeface="Avenir Next Condensed" panose="020B0506020202020204" pitchFamily="34" charset="0"/>
              </a:rPr>
              <a:t>TÁCTICAS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D0840B4F-2012-5B4B-8706-25FDDE624EAE}"/>
              </a:ext>
            </a:extLst>
          </p:cNvPr>
          <p:cNvSpPr txBox="1"/>
          <p:nvPr/>
        </p:nvSpPr>
        <p:spPr>
          <a:xfrm>
            <a:off x="8037936" y="4555620"/>
            <a:ext cx="16844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Avenir Next" panose="020B0503020202020204" pitchFamily="34" charset="0"/>
              </a:rPr>
              <a:t>Leyes y</a:t>
            </a:r>
          </a:p>
          <a:p>
            <a:r>
              <a:rPr lang="es-ES" sz="1600" dirty="0">
                <a:latin typeface="Avenir Next" panose="020B0503020202020204" pitchFamily="34" charset="0"/>
              </a:rPr>
              <a:t>políticas</a:t>
            </a:r>
          </a:p>
          <a:p>
            <a:endParaRPr lang="en-US" sz="1600" dirty="0">
              <a:latin typeface="Avenir Next" panose="020B0503020202020204" pitchFamily="34" charset="0"/>
            </a:endParaRPr>
          </a:p>
          <a:p>
            <a:r>
              <a:rPr lang="es-ES" sz="1600" dirty="0">
                <a:latin typeface="Avenir Next" panose="020B0503020202020204" pitchFamily="34" charset="0"/>
              </a:rPr>
              <a:t>Financiamiento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6EE1D9F7-7541-6045-9700-37EAD06BB55C}"/>
              </a:ext>
            </a:extLst>
          </p:cNvPr>
          <p:cNvSpPr txBox="1"/>
          <p:nvPr/>
        </p:nvSpPr>
        <p:spPr>
          <a:xfrm>
            <a:off x="10306048" y="4003758"/>
            <a:ext cx="173512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Avenir Next" panose="020B0503020202020204" pitchFamily="34" charset="0"/>
              </a:rPr>
              <a:t>Normas</a:t>
            </a:r>
            <a:br>
              <a:rPr lang="es-ES" sz="1600" dirty="0">
                <a:latin typeface="Avenir Next" panose="020B0503020202020204" pitchFamily="34" charset="0"/>
              </a:rPr>
            </a:br>
            <a:endParaRPr lang="es-ES" sz="1600" dirty="0">
              <a:latin typeface="Avenir Next" panose="020B0503020202020204" pitchFamily="34" charset="0"/>
            </a:endParaRPr>
          </a:p>
          <a:p>
            <a:pPr marL="12700" lvl="0"/>
            <a:r>
              <a:rPr lang="es-ES" sz="1600" dirty="0">
                <a:latin typeface="Avenir Next" panose="020B0503020202020204" pitchFamily="34" charset="0"/>
              </a:rPr>
              <a:t>Educación y</a:t>
            </a:r>
          </a:p>
          <a:p>
            <a:pPr marL="12700" lvl="0"/>
            <a:r>
              <a:rPr lang="es-ES" sz="1600" dirty="0">
                <a:latin typeface="Avenir Next" panose="020B0503020202020204" pitchFamily="34" charset="0"/>
              </a:rPr>
              <a:t>desarrollo de capacidades</a:t>
            </a:r>
          </a:p>
          <a:p>
            <a:pPr marL="12700" lvl="0"/>
            <a:endParaRPr lang="en-US" sz="1600" dirty="0">
              <a:latin typeface="Avenir Next" panose="020B0503020202020204" pitchFamily="34" charset="0"/>
            </a:endParaRPr>
          </a:p>
          <a:p>
            <a:pPr marL="12700" lvl="0"/>
            <a:r>
              <a:rPr lang="es-ES" sz="1600" dirty="0">
                <a:latin typeface="Avenir Next" panose="020B0503020202020204" pitchFamily="34" charset="0"/>
              </a:rPr>
              <a:t>Prestación de servicios</a:t>
            </a:r>
          </a:p>
        </p:txBody>
      </p:sp>
      <p:pic>
        <p:nvPicPr>
          <p:cNvPr id="25" name="Picture 24" descr="Text&#10;&#10;Description automatically generated with medium confidence">
            <a:extLst>
              <a:ext uri="{FF2B5EF4-FFF2-40B4-BE49-F238E27FC236}">
                <a16:creationId xmlns:a16="http://schemas.microsoft.com/office/drawing/2014/main" xmlns="" id="{189127EB-A543-5841-98D8-B9E36F57224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26" y="68659"/>
            <a:ext cx="2131301" cy="584484"/>
          </a:xfrm>
          <a:prstGeom prst="rect">
            <a:avLst/>
          </a:prstGeom>
        </p:spPr>
      </p:pic>
      <p:pic>
        <p:nvPicPr>
          <p:cNvPr id="17" name="Picture 16" descr="Icon&#10;&#10;Description automatically generated">
            <a:extLst>
              <a:ext uri="{FF2B5EF4-FFF2-40B4-BE49-F238E27FC236}">
                <a16:creationId xmlns:a16="http://schemas.microsoft.com/office/drawing/2014/main" xmlns="" id="{0F1FC897-1B13-9D45-815F-53D8550843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08124" y="4493727"/>
            <a:ext cx="612503" cy="571277"/>
          </a:xfrm>
          <a:prstGeom prst="rect">
            <a:avLst/>
          </a:prstGeom>
        </p:spPr>
      </p:pic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xmlns="" id="{A59D4972-F1A8-5A46-B11E-E317B19FF5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74650" y="3906450"/>
            <a:ext cx="612503" cy="571277"/>
          </a:xfrm>
          <a:prstGeom prst="rect">
            <a:avLst/>
          </a:prstGeom>
        </p:spPr>
      </p:pic>
      <p:pic>
        <p:nvPicPr>
          <p:cNvPr id="19" name="Picture 18" descr="Icon&#10;&#10;Description automatically generated">
            <a:extLst>
              <a:ext uri="{FF2B5EF4-FFF2-40B4-BE49-F238E27FC236}">
                <a16:creationId xmlns:a16="http://schemas.microsoft.com/office/drawing/2014/main" xmlns="" id="{AF035AF9-22DF-1B48-AC4D-9154BB1CCE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74650" y="4623779"/>
            <a:ext cx="612503" cy="571277"/>
          </a:xfrm>
          <a:prstGeom prst="rect">
            <a:avLst/>
          </a:prstGeom>
        </p:spPr>
      </p:pic>
      <p:pic>
        <p:nvPicPr>
          <p:cNvPr id="21" name="Picture 20" descr="Icon&#10;&#10;Description automatically generated">
            <a:extLst>
              <a:ext uri="{FF2B5EF4-FFF2-40B4-BE49-F238E27FC236}">
                <a16:creationId xmlns:a16="http://schemas.microsoft.com/office/drawing/2014/main" xmlns="" id="{94431CC7-5F6C-EC41-928A-266BAE807BD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08124" y="5197080"/>
            <a:ext cx="612503" cy="571277"/>
          </a:xfrm>
          <a:prstGeom prst="rect">
            <a:avLst/>
          </a:prstGeom>
        </p:spPr>
      </p:pic>
      <p:pic>
        <p:nvPicPr>
          <p:cNvPr id="26" name="Picture 25" descr="Icon&#10;&#10;Description automatically generated">
            <a:extLst>
              <a:ext uri="{FF2B5EF4-FFF2-40B4-BE49-F238E27FC236}">
                <a16:creationId xmlns:a16="http://schemas.microsoft.com/office/drawing/2014/main" xmlns="" id="{B272D719-C741-214E-B236-4502ED6CAE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74650" y="5394273"/>
            <a:ext cx="686912" cy="64067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E66C6D1-8799-3E40-BE8C-97C0267B1CE6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5843" y="1121497"/>
            <a:ext cx="7264978" cy="4913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7816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BB86B39F-ACC6-CF4D-B6C9-FCDF9D1E4B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05536" y="737406"/>
            <a:ext cx="7583716" cy="535238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3D36148-E6F3-2C4C-898B-55ED2579EBF2}"/>
              </a:ext>
            </a:extLst>
          </p:cNvPr>
          <p:cNvSpPr/>
          <p:nvPr/>
        </p:nvSpPr>
        <p:spPr>
          <a:xfrm>
            <a:off x="1" y="0"/>
            <a:ext cx="4702628" cy="6858000"/>
          </a:xfrm>
          <a:prstGeom prst="rect">
            <a:avLst/>
          </a:prstGeom>
          <a:solidFill>
            <a:srgbClr val="FFD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118DFE1-BBD4-4A4B-A145-E273BE940784}"/>
              </a:ext>
            </a:extLst>
          </p:cNvPr>
          <p:cNvSpPr txBox="1"/>
          <p:nvPr/>
        </p:nvSpPr>
        <p:spPr>
          <a:xfrm>
            <a:off x="238398" y="193991"/>
            <a:ext cx="458552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100" b="1" dirty="0">
                <a:latin typeface="Avenir Next Condensed" panose="020B0506020202020204" pitchFamily="34" charset="0"/>
              </a:rPr>
              <a:t>AUMENTAR EL ACCESO </a:t>
            </a:r>
            <a:br>
              <a:rPr lang="en-US" sz="3100" b="1" dirty="0">
                <a:latin typeface="Avenir Next Condensed" panose="020B0506020202020204" pitchFamily="34" charset="0"/>
              </a:rPr>
            </a:br>
            <a:r>
              <a:rPr lang="en-US" sz="3100" b="1" dirty="0">
                <a:latin typeface="Avenir Next Condensed" panose="020B0506020202020204" pitchFamily="34" charset="0"/>
              </a:rPr>
              <a:t>DE LAS MUJERES A LOS RECURSOS PRODUCTIVOS </a:t>
            </a:r>
            <a:br>
              <a:rPr lang="en-US" sz="3100" b="1" dirty="0">
                <a:latin typeface="Avenir Next Condensed" panose="020B0506020202020204" pitchFamily="34" charset="0"/>
              </a:rPr>
            </a:br>
            <a:r>
              <a:rPr lang="en-US" sz="3100" b="1" dirty="0">
                <a:latin typeface="Avenir Next Condensed" panose="020B0506020202020204" pitchFamily="34" charset="0"/>
              </a:rPr>
              <a:t>Y EL CONTROL SOBRE ESTOS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BCC0C22-B92B-5A45-93DB-EB0C447BF23D}"/>
              </a:ext>
            </a:extLst>
          </p:cNvPr>
          <p:cNvSpPr txBox="1"/>
          <p:nvPr/>
        </p:nvSpPr>
        <p:spPr>
          <a:xfrm>
            <a:off x="238398" y="2228246"/>
            <a:ext cx="4168139" cy="2923877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lvl="0"/>
            <a:r>
              <a:rPr lang="en-US" sz="2000" b="1" dirty="0">
                <a:latin typeface="Avenir Next Condensed" panose="020B0506020202020204" pitchFamily="34" charset="0"/>
              </a:rPr>
              <a:t>ACCIÓN</a:t>
            </a:r>
            <a:r>
              <a:rPr lang="en-US" sz="1600" b="1" dirty="0">
                <a:latin typeface="Avenir Next Condensed" panose="020B0506020202020204" pitchFamily="34" charset="0"/>
              </a:rPr>
              <a:t/>
            </a:r>
            <a:br>
              <a:rPr lang="en-US" sz="1600" b="1" dirty="0">
                <a:latin typeface="Avenir Next Condensed" panose="020B0506020202020204" pitchFamily="34" charset="0"/>
              </a:rPr>
            </a:br>
            <a:r>
              <a:rPr lang="es-ES" sz="1600" dirty="0">
                <a:latin typeface="Avenir Next" panose="020B0503020202020204" pitchFamily="34" charset="0"/>
              </a:rPr>
              <a:t>Aumentar el acceso de las mujeres a los recursos productivos y el control sobre estos, entre otras cosas a través de la ampliación del acceso y el control sobre la tierra, los productos y servicios financieros con perspectiva de género, y el número de empresas propiedad de mujeres de aquí a 2026.</a:t>
            </a:r>
          </a:p>
          <a:p>
            <a:pPr lvl="0"/>
            <a:endParaRPr lang="en-US" sz="1600" dirty="0">
              <a:latin typeface="Avenir Next" panose="020B0503020202020204" pitchFamily="34" charset="0"/>
            </a:endParaRPr>
          </a:p>
          <a:p>
            <a:r>
              <a:rPr lang="es-ES" sz="2000" b="1" dirty="0">
                <a:latin typeface="Avenir Next Condensed" panose="020B0506020202020204" pitchFamily="34" charset="0"/>
              </a:rPr>
              <a:t>TÁCTICAS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2CD3A359-5739-1A4C-AA11-F927AEDC39B9}"/>
              </a:ext>
            </a:extLst>
          </p:cNvPr>
          <p:cNvSpPr txBox="1"/>
          <p:nvPr/>
        </p:nvSpPr>
        <p:spPr>
          <a:xfrm>
            <a:off x="769503" y="5135274"/>
            <a:ext cx="16337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lvl="0"/>
            <a:r>
              <a:rPr lang="es-ES" sz="1600" dirty="0">
                <a:latin typeface="Avenir Next" panose="020B0503020202020204" pitchFamily="34" charset="0"/>
              </a:rPr>
              <a:t>Leyes y políticas</a:t>
            </a:r>
          </a:p>
        </p:txBody>
      </p:sp>
      <p:pic>
        <p:nvPicPr>
          <p:cNvPr id="38" name="Picture 37" descr="Text&#10;&#10;Description automatically generated with medium confidence">
            <a:extLst>
              <a:ext uri="{FF2B5EF4-FFF2-40B4-BE49-F238E27FC236}">
                <a16:creationId xmlns:a16="http://schemas.microsoft.com/office/drawing/2014/main" xmlns="" id="{4E1A2E13-A90F-DC43-90F7-2BBFE1C4AD7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99841" y="68659"/>
            <a:ext cx="2131301" cy="58448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7515B92A-6C39-904E-A54E-F53665BAFA13}"/>
              </a:ext>
            </a:extLst>
          </p:cNvPr>
          <p:cNvSpPr txBox="1"/>
          <p:nvPr/>
        </p:nvSpPr>
        <p:spPr>
          <a:xfrm>
            <a:off x="3049477" y="5274790"/>
            <a:ext cx="15747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Avenir Next" panose="020B0503020202020204" pitchFamily="34" charset="0"/>
              </a:rPr>
              <a:t>Normas</a:t>
            </a:r>
            <a:endParaRPr lang="en-US" sz="1600" dirty="0">
              <a:latin typeface="Avenir Next" panose="020B0503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A8A0610-3F69-BE43-A79E-FEC81CA83633}"/>
              </a:ext>
            </a:extLst>
          </p:cNvPr>
          <p:cNvSpPr txBox="1"/>
          <p:nvPr/>
        </p:nvSpPr>
        <p:spPr>
          <a:xfrm>
            <a:off x="1674040" y="5985540"/>
            <a:ext cx="1535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lvl="0"/>
            <a:r>
              <a:rPr lang="es-ES" sz="1600" dirty="0">
                <a:latin typeface="Avenir Next" panose="020B0503020202020204" pitchFamily="34" charset="0"/>
              </a:rPr>
              <a:t>Prestación </a:t>
            </a:r>
            <a:br>
              <a:rPr lang="es-ES" sz="1600" dirty="0">
                <a:latin typeface="Avenir Next" panose="020B0503020202020204" pitchFamily="34" charset="0"/>
              </a:rPr>
            </a:br>
            <a:r>
              <a:rPr lang="es-ES" sz="1600" dirty="0">
                <a:latin typeface="Avenir Next" panose="020B0503020202020204" pitchFamily="34" charset="0"/>
              </a:rPr>
              <a:t>de servicios</a:t>
            </a:r>
          </a:p>
        </p:txBody>
      </p:sp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xmlns="" id="{8301DDAF-7D2A-8F4E-90D9-81F4F7A23B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8398" y="5140163"/>
            <a:ext cx="612503" cy="571277"/>
          </a:xfrm>
          <a:prstGeom prst="rect">
            <a:avLst/>
          </a:prstGeom>
        </p:spPr>
      </p:pic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xmlns="" id="{85145736-1738-A441-A250-9666A51A59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86511" y="5140163"/>
            <a:ext cx="612503" cy="571277"/>
          </a:xfrm>
          <a:prstGeom prst="rect">
            <a:avLst/>
          </a:prstGeom>
        </p:spPr>
      </p:pic>
      <p:pic>
        <p:nvPicPr>
          <p:cNvPr id="19" name="Picture 18" descr="Icon&#10;&#10;Description automatically generated">
            <a:extLst>
              <a:ext uri="{FF2B5EF4-FFF2-40B4-BE49-F238E27FC236}">
                <a16:creationId xmlns:a16="http://schemas.microsoft.com/office/drawing/2014/main" xmlns="" id="{D94E0265-571F-1B47-AD59-E91435C2ED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1630" y="5862356"/>
            <a:ext cx="686912" cy="640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13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D04A25A-484B-204A-9E08-D500192974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2602"/>
          <a:stretch/>
        </p:blipFill>
        <p:spPr>
          <a:xfrm>
            <a:off x="-1" y="997293"/>
            <a:ext cx="7768045" cy="54737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03BB480C-97A3-3E45-9D3D-4E5BE378DDC5}"/>
              </a:ext>
            </a:extLst>
          </p:cNvPr>
          <p:cNvSpPr/>
          <p:nvPr/>
        </p:nvSpPr>
        <p:spPr>
          <a:xfrm>
            <a:off x="7626934" y="0"/>
            <a:ext cx="4565067" cy="6858000"/>
          </a:xfrm>
          <a:prstGeom prst="rect">
            <a:avLst/>
          </a:prstGeom>
          <a:solidFill>
            <a:srgbClr val="FFD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118DFE1-BBD4-4A4B-A145-E273BE940784}"/>
              </a:ext>
            </a:extLst>
          </p:cNvPr>
          <p:cNvSpPr txBox="1"/>
          <p:nvPr/>
        </p:nvSpPr>
        <p:spPr>
          <a:xfrm>
            <a:off x="7768048" y="193991"/>
            <a:ext cx="42404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Avenir Next Condensed" panose="020B0506020202020204" pitchFamily="34" charset="0"/>
              </a:rPr>
              <a:t>PROMOVER ECONOMÍAS TRANSFORMADORAS </a:t>
            </a:r>
            <a:br>
              <a:rPr lang="en-US" sz="3200" b="1" dirty="0">
                <a:latin typeface="Avenir Next Condensed" panose="020B0506020202020204" pitchFamily="34" charset="0"/>
              </a:rPr>
            </a:br>
            <a:r>
              <a:rPr lang="en-US" sz="3200" b="1" dirty="0">
                <a:latin typeface="Avenir Next Condensed" panose="020B0506020202020204" pitchFamily="34" charset="0"/>
              </a:rPr>
              <a:t>DE GÉNERO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BCC0C22-B92B-5A45-93DB-EB0C447BF23D}"/>
              </a:ext>
            </a:extLst>
          </p:cNvPr>
          <p:cNvSpPr txBox="1"/>
          <p:nvPr/>
        </p:nvSpPr>
        <p:spPr>
          <a:xfrm>
            <a:off x="7768046" y="1821029"/>
            <a:ext cx="4423953" cy="2923877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venir Next Condensed" panose="020B0506020202020204" pitchFamily="34" charset="0"/>
              </a:rPr>
              <a:t>ACCIÓN</a:t>
            </a:r>
            <a:r>
              <a:rPr lang="en-US" sz="1600" b="1" dirty="0">
                <a:latin typeface="Avenir Next Condensed" panose="020B0506020202020204" pitchFamily="34" charset="0"/>
              </a:rPr>
              <a:t/>
            </a:r>
            <a:br>
              <a:rPr lang="en-US" sz="1600" b="1" dirty="0">
                <a:latin typeface="Avenir Next Condensed" panose="020B0506020202020204" pitchFamily="34" charset="0"/>
              </a:rPr>
            </a:br>
            <a:r>
              <a:rPr lang="es-ES" sz="1600" dirty="0">
                <a:latin typeface="Avenir Next" panose="020B0503020202020204" pitchFamily="34" charset="0"/>
              </a:rPr>
              <a:t>Diseñar e implementar planes </a:t>
            </a:r>
            <a:r>
              <a:rPr lang="es-ES" sz="1600" dirty="0" err="1">
                <a:latin typeface="Avenir Next" panose="020B0503020202020204" pitchFamily="34" charset="0"/>
              </a:rPr>
              <a:t>macroecnómicos</a:t>
            </a:r>
            <a:r>
              <a:rPr lang="es-ES" sz="1600" dirty="0">
                <a:latin typeface="Avenir Next" panose="020B0503020202020204" pitchFamily="34" charset="0"/>
              </a:rPr>
              <a:t>, reformas presupuestarias y planes de estímulo con perspectiva de género, de tal modo que el número de mujeres y niñas que viven en la pobreza se reduzca en 85 millones, entre otras cosas a través de sistemas y pisos públicos de protección social de calidad de aquí a 2026.</a:t>
            </a:r>
          </a:p>
          <a:p>
            <a:endParaRPr lang="en-US" sz="1600" dirty="0">
              <a:latin typeface="Avenir Next" panose="020B0503020202020204" pitchFamily="34" charset="0"/>
            </a:endParaRPr>
          </a:p>
          <a:p>
            <a:pPr lvl="0"/>
            <a:r>
              <a:rPr lang="es-ES" sz="2000" b="1" dirty="0">
                <a:latin typeface="Avenir Next Condensed" panose="020B0506020202020204" pitchFamily="34" charset="0"/>
              </a:rPr>
              <a:t>TÁCTICAS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34A49E7-7593-2544-A5B6-5DB145F6297D}"/>
              </a:ext>
            </a:extLst>
          </p:cNvPr>
          <p:cNvSpPr txBox="1"/>
          <p:nvPr/>
        </p:nvSpPr>
        <p:spPr>
          <a:xfrm>
            <a:off x="8490195" y="4812722"/>
            <a:ext cx="12509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Avenir Next" panose="020B0503020202020204" pitchFamily="34" charset="0"/>
              </a:rPr>
              <a:t>Leyes y</a:t>
            </a:r>
          </a:p>
          <a:p>
            <a:r>
              <a:rPr lang="es-ES" sz="1600" dirty="0">
                <a:latin typeface="Avenir Next" panose="020B0503020202020204" pitchFamily="34" charset="0"/>
              </a:rPr>
              <a:t>políticas</a:t>
            </a:r>
          </a:p>
          <a:p>
            <a:endParaRPr lang="en-US" sz="1600" dirty="0">
              <a:latin typeface="Avenir Next" panose="020B0503020202020204" pitchFamily="34" charset="0"/>
            </a:endParaRPr>
          </a:p>
          <a:p>
            <a:r>
              <a:rPr lang="es-ES" sz="1600" dirty="0">
                <a:latin typeface="Avenir Next" panose="020B0503020202020204" pitchFamily="34" charset="0"/>
              </a:rPr>
              <a:t>Financiamiento</a:t>
            </a:r>
          </a:p>
        </p:txBody>
      </p:sp>
      <p:pic>
        <p:nvPicPr>
          <p:cNvPr id="15" name="Picture 14" descr="Text&#10;&#10;Description automatically generated with medium confidence">
            <a:extLst>
              <a:ext uri="{FF2B5EF4-FFF2-40B4-BE49-F238E27FC236}">
                <a16:creationId xmlns:a16="http://schemas.microsoft.com/office/drawing/2014/main" xmlns="" id="{EF544C86-5B94-BA40-9006-E8A82006937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26" y="68659"/>
            <a:ext cx="2131301" cy="58448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42F34C2D-0BC8-E94F-95E8-BB02F7F582B0}"/>
              </a:ext>
            </a:extLst>
          </p:cNvPr>
          <p:cNvSpPr txBox="1"/>
          <p:nvPr/>
        </p:nvSpPr>
        <p:spPr>
          <a:xfrm>
            <a:off x="10406081" y="4812722"/>
            <a:ext cx="17097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lvl="0"/>
            <a:r>
              <a:rPr lang="es-ES" sz="1600" dirty="0">
                <a:latin typeface="Avenir Next" panose="020B0503020202020204" pitchFamily="34" charset="0"/>
              </a:rPr>
              <a:t>Prestación de servicios</a:t>
            </a:r>
          </a:p>
          <a:p>
            <a:pPr marL="12700" lvl="0"/>
            <a:endParaRPr lang="en-US" sz="1600" dirty="0">
              <a:latin typeface="Avenir Next" panose="020B0503020202020204" pitchFamily="34" charset="0"/>
            </a:endParaRPr>
          </a:p>
          <a:p>
            <a:pPr marL="12700"/>
            <a:r>
              <a:rPr lang="es-ES" sz="1600" dirty="0">
                <a:latin typeface="Avenir Next" panose="020B0503020202020204" pitchFamily="34" charset="0"/>
              </a:rPr>
              <a:t>Datos y rendición de cuentas</a:t>
            </a:r>
          </a:p>
        </p:txBody>
      </p:sp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xmlns="" id="{B2E14480-EB7E-C447-9512-D183E7EDD6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53264" y="4810968"/>
            <a:ext cx="612503" cy="571277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xmlns="" id="{AC6E82B8-7947-024E-9045-1B03978D4E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38701" y="4754092"/>
            <a:ext cx="686912" cy="640676"/>
          </a:xfrm>
          <a:prstGeom prst="rect">
            <a:avLst/>
          </a:prstGeom>
        </p:spPr>
      </p:pic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xmlns="" id="{B4317A0F-301D-4E4C-8291-2C334FF071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75905" y="5542745"/>
            <a:ext cx="612503" cy="571277"/>
          </a:xfrm>
          <a:prstGeom prst="rect">
            <a:avLst/>
          </a:prstGeom>
        </p:spPr>
      </p:pic>
      <p:pic>
        <p:nvPicPr>
          <p:cNvPr id="20" name="Picture 19" descr="Icon&#10;&#10;Description automatically generated">
            <a:extLst>
              <a:ext uri="{FF2B5EF4-FFF2-40B4-BE49-F238E27FC236}">
                <a16:creationId xmlns:a16="http://schemas.microsoft.com/office/drawing/2014/main" xmlns="" id="{24CACED3-534B-F041-8DC8-3C41BEE6FC6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35845" y="5478196"/>
            <a:ext cx="612503" cy="571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450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5AC9C870-9919-2C4E-A94E-35CBE31C73B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D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A picture containing logo&#10;&#10;Description automatically generated">
            <a:extLst>
              <a:ext uri="{FF2B5EF4-FFF2-40B4-BE49-F238E27FC236}">
                <a16:creationId xmlns:a16="http://schemas.microsoft.com/office/drawing/2014/main" xmlns="" id="{314932F6-2383-0344-8AFF-9F06E0159CD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7683" y="143740"/>
            <a:ext cx="1968751" cy="16115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C02154D-F637-4A47-9A6E-4238174D4D65}"/>
              </a:ext>
            </a:extLst>
          </p:cNvPr>
          <p:cNvSpPr txBox="1"/>
          <p:nvPr/>
        </p:nvSpPr>
        <p:spPr>
          <a:xfrm>
            <a:off x="442667" y="419736"/>
            <a:ext cx="9416424" cy="569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venir Next Condensed" panose="020B0506020202020204" pitchFamily="34" charset="0"/>
                <a:cs typeface="Arial" panose="020B0604020202020204" pitchFamily="34" charset="0"/>
              </a:rPr>
              <a:t>¿CÓMO PARTICIPAR EN LAS COALICIONES PARA LA ACCIÓN?</a:t>
            </a:r>
            <a:endParaRPr lang="en-US" sz="3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18E97CF-9F72-154B-B32A-CE4369952ED4}"/>
              </a:ext>
            </a:extLst>
          </p:cNvPr>
          <p:cNvSpPr txBox="1"/>
          <p:nvPr/>
        </p:nvSpPr>
        <p:spPr>
          <a:xfrm>
            <a:off x="442667" y="831998"/>
            <a:ext cx="946105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b="1" dirty="0">
                <a:latin typeface="Avenir Next Condensed" panose="020B0506020202020204" pitchFamily="34" charset="0"/>
                <a:cs typeface="Arial" panose="020B0604020202020204" pitchFamily="34" charset="0"/>
              </a:rPr>
              <a:t>¡CONVIÉRTETE EN ALIADO COMPROMETIDO!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2E8E837E-D2F4-FD41-BC3A-356FF8CCC695}"/>
              </a:ext>
            </a:extLst>
          </p:cNvPr>
          <p:cNvSpPr/>
          <p:nvPr/>
        </p:nvSpPr>
        <p:spPr>
          <a:xfrm>
            <a:off x="589631" y="1755328"/>
            <a:ext cx="2756998" cy="4682936"/>
          </a:xfrm>
          <a:prstGeom prst="rect">
            <a:avLst/>
          </a:prstGeom>
          <a:solidFill>
            <a:srgbClr val="EFB3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DB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8CCCE665-66AA-2642-A85C-C29E9D00BB4F}"/>
              </a:ext>
            </a:extLst>
          </p:cNvPr>
          <p:cNvSpPr txBox="1"/>
          <p:nvPr/>
        </p:nvSpPr>
        <p:spPr>
          <a:xfrm>
            <a:off x="788751" y="1919622"/>
            <a:ext cx="23837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DB00"/>
                </a:solidFill>
                <a:latin typeface="Avenir Next Condensed" panose="020B0506020202020204" pitchFamily="34" charset="0"/>
              </a:rPr>
              <a:t>LOS ALIADOS COMPROMETIDOS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F4B1BDA-97C4-5C44-BFDC-7E78799F23FF}"/>
              </a:ext>
            </a:extLst>
          </p:cNvPr>
          <p:cNvSpPr txBox="1"/>
          <p:nvPr/>
        </p:nvSpPr>
        <p:spPr>
          <a:xfrm>
            <a:off x="589631" y="2583964"/>
            <a:ext cx="2718004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" lvl="1" algn="ctr"/>
            <a:r>
              <a:rPr lang="en-US" sz="1350" dirty="0" err="1">
                <a:latin typeface="Avenir Next" panose="020B0503020202020204" pitchFamily="34" charset="0"/>
                <a:cs typeface="Arial" panose="020B0604020202020204" pitchFamily="34" charset="0"/>
              </a:rPr>
              <a:t>Asumirán</a:t>
            </a:r>
            <a:r>
              <a:rPr lang="en-US" sz="1350" dirty="0">
                <a:latin typeface="Avenir Next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sz="1350" dirty="0" err="1">
                <a:latin typeface="Avenir Next" panose="020B0503020202020204" pitchFamily="34" charset="0"/>
                <a:cs typeface="Arial" panose="020B0604020202020204" pitchFamily="34" charset="0"/>
              </a:rPr>
              <a:t>compromisos</a:t>
            </a:r>
            <a:r>
              <a:rPr lang="en-US" sz="1350" dirty="0">
                <a:latin typeface="Avenir Next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sz="1350" dirty="0" err="1">
                <a:latin typeface="Avenir Next" panose="020B0503020202020204" pitchFamily="34" charset="0"/>
                <a:cs typeface="Arial" panose="020B0604020202020204" pitchFamily="34" charset="0"/>
              </a:rPr>
              <a:t>audaces</a:t>
            </a:r>
            <a:r>
              <a:rPr lang="en-US" sz="1350" dirty="0">
                <a:latin typeface="Avenir Next" panose="020B0503020202020204" pitchFamily="34" charset="0"/>
                <a:cs typeface="Arial" panose="020B0604020202020204" pitchFamily="34" charset="0"/>
              </a:rPr>
              <a:t> y </a:t>
            </a:r>
            <a:r>
              <a:rPr lang="en-US" sz="1350" dirty="0" err="1">
                <a:latin typeface="Avenir Next" panose="020B0503020202020204" pitchFamily="34" charset="0"/>
                <a:cs typeface="Arial" panose="020B0604020202020204" pitchFamily="34" charset="0"/>
              </a:rPr>
              <a:t>transformadores</a:t>
            </a:r>
            <a:r>
              <a:rPr lang="en-US" sz="1350" dirty="0">
                <a:latin typeface="Avenir Next" panose="020B0503020202020204" pitchFamily="34" charset="0"/>
                <a:cs typeface="Arial" panose="020B0604020202020204" pitchFamily="34" charset="0"/>
              </a:rPr>
              <a:t> con </a:t>
            </a:r>
            <a:r>
              <a:rPr lang="en-US" sz="1350" dirty="0" err="1">
                <a:latin typeface="Avenir Next" panose="020B0503020202020204" pitchFamily="34" charset="0"/>
                <a:cs typeface="Arial" panose="020B0604020202020204" pitchFamily="34" charset="0"/>
              </a:rPr>
              <a:t>una</a:t>
            </a:r>
            <a:r>
              <a:rPr lang="en-US" sz="1350" dirty="0">
                <a:latin typeface="Avenir Next" panose="020B0503020202020204" pitchFamily="34" charset="0"/>
                <a:cs typeface="Arial" panose="020B0604020202020204" pitchFamily="34" charset="0"/>
              </a:rPr>
              <a:t> o </a:t>
            </a:r>
            <a:r>
              <a:rPr lang="en-US" sz="1350" dirty="0" err="1">
                <a:latin typeface="Avenir Next" panose="020B0503020202020204" pitchFamily="34" charset="0"/>
                <a:cs typeface="Arial" panose="020B0604020202020204" pitchFamily="34" charset="0"/>
              </a:rPr>
              <a:t>varias</a:t>
            </a:r>
            <a:r>
              <a:rPr lang="en-US" sz="1350" dirty="0">
                <a:latin typeface="Avenir Next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sz="1350" dirty="0" err="1">
                <a:latin typeface="Avenir Next" panose="020B0503020202020204" pitchFamily="34" charset="0"/>
                <a:cs typeface="Arial" panose="020B0604020202020204" pitchFamily="34" charset="0"/>
              </a:rPr>
              <a:t>Coaliciones</a:t>
            </a:r>
            <a:r>
              <a:rPr lang="en-US" sz="1350" dirty="0">
                <a:latin typeface="Avenir Next" panose="020B0503020202020204" pitchFamily="34" charset="0"/>
                <a:cs typeface="Arial" panose="020B0604020202020204" pitchFamily="34" charset="0"/>
              </a:rPr>
              <a:t> para la </a:t>
            </a:r>
            <a:r>
              <a:rPr lang="en-US" sz="1350" dirty="0" err="1">
                <a:latin typeface="Avenir Next" panose="020B0503020202020204" pitchFamily="34" charset="0"/>
                <a:cs typeface="Arial" panose="020B0604020202020204" pitchFamily="34" charset="0"/>
              </a:rPr>
              <a:t>Acción</a:t>
            </a:r>
            <a:endParaRPr lang="en-US" sz="1350" dirty="0">
              <a:latin typeface="Avenir Next" panose="020B0503020202020204" pitchFamily="34" charset="0"/>
              <a:cs typeface="Arial" panose="020B0604020202020204" pitchFamily="34" charset="0"/>
            </a:endParaRPr>
          </a:p>
          <a:p>
            <a:pPr marL="9525" lvl="1" algn="ctr"/>
            <a:endParaRPr lang="en-US" sz="1350" dirty="0">
              <a:latin typeface="Avenir Next" panose="020B0503020202020204" pitchFamily="34" charset="0"/>
              <a:cs typeface="Arial" panose="020B0604020202020204" pitchFamily="34" charset="0"/>
            </a:endParaRPr>
          </a:p>
          <a:p>
            <a:pPr marL="9525" lvl="1" algn="ctr"/>
            <a:r>
              <a:rPr lang="en-US" sz="1350" dirty="0" err="1">
                <a:latin typeface="Avenir Next" panose="020B0503020202020204" pitchFamily="34" charset="0"/>
                <a:cs typeface="Arial" panose="020B0604020202020204" pitchFamily="34" charset="0"/>
              </a:rPr>
              <a:t>Desempeñarán</a:t>
            </a:r>
            <a:r>
              <a:rPr lang="en-US" sz="1350" dirty="0">
                <a:latin typeface="Avenir Next" panose="020B0503020202020204" pitchFamily="34" charset="0"/>
                <a:cs typeface="Arial" panose="020B0604020202020204" pitchFamily="34" charset="0"/>
              </a:rPr>
              <a:t> un </a:t>
            </a:r>
            <a:r>
              <a:rPr lang="en-US" sz="1350" dirty="0" err="1">
                <a:latin typeface="Avenir Next" panose="020B0503020202020204" pitchFamily="34" charset="0"/>
                <a:cs typeface="Arial" panose="020B0604020202020204" pitchFamily="34" charset="0"/>
              </a:rPr>
              <a:t>papel</a:t>
            </a:r>
            <a:r>
              <a:rPr lang="en-US" sz="1350" dirty="0">
                <a:latin typeface="Avenir Next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sz="1350" dirty="0" err="1">
                <a:latin typeface="Avenir Next" panose="020B0503020202020204" pitchFamily="34" charset="0"/>
                <a:cs typeface="Arial" panose="020B0604020202020204" pitchFamily="34" charset="0"/>
              </a:rPr>
              <a:t>catalizador</a:t>
            </a:r>
            <a:r>
              <a:rPr lang="en-US" sz="1350" dirty="0">
                <a:latin typeface="Avenir Next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sz="1350" dirty="0" err="1">
                <a:latin typeface="Avenir Next" panose="020B0503020202020204" pitchFamily="34" charset="0"/>
                <a:cs typeface="Arial" panose="020B0604020202020204" pitchFamily="34" charset="0"/>
              </a:rPr>
              <a:t>en</a:t>
            </a:r>
            <a:r>
              <a:rPr lang="en-US" sz="1350" dirty="0">
                <a:latin typeface="Avenir Next" panose="020B0503020202020204" pitchFamily="34" charset="0"/>
                <a:cs typeface="Arial" panose="020B0604020202020204" pitchFamily="34" charset="0"/>
              </a:rPr>
              <a:t> el </a:t>
            </a:r>
            <a:r>
              <a:rPr lang="en-US" sz="1350" dirty="0" err="1">
                <a:latin typeface="Avenir Next" panose="020B0503020202020204" pitchFamily="34" charset="0"/>
                <a:cs typeface="Arial" panose="020B0604020202020204" pitchFamily="34" charset="0"/>
              </a:rPr>
              <a:t>apoyo</a:t>
            </a:r>
            <a:r>
              <a:rPr lang="en-US" sz="1350" dirty="0">
                <a:latin typeface="Avenir Next" panose="020B0503020202020204" pitchFamily="34" charset="0"/>
                <a:cs typeface="Arial" panose="020B0604020202020204" pitchFamily="34" charset="0"/>
              </a:rPr>
              <a:t> a la </a:t>
            </a:r>
            <a:r>
              <a:rPr lang="en-US" sz="1350" dirty="0" err="1">
                <a:latin typeface="Avenir Next" panose="020B0503020202020204" pitchFamily="34" charset="0"/>
                <a:cs typeface="Arial" panose="020B0604020202020204" pitchFamily="34" charset="0"/>
              </a:rPr>
              <a:t>aplicación</a:t>
            </a:r>
            <a:r>
              <a:rPr lang="en-US" sz="1350" dirty="0">
                <a:latin typeface="Avenir Next" panose="020B0503020202020204" pitchFamily="34" charset="0"/>
                <a:cs typeface="Arial" panose="020B0604020202020204" pitchFamily="34" charset="0"/>
              </a:rPr>
              <a:t> y el </a:t>
            </a:r>
            <a:r>
              <a:rPr lang="en-US" sz="1350" dirty="0" err="1">
                <a:latin typeface="Avenir Next" panose="020B0503020202020204" pitchFamily="34" charset="0"/>
                <a:cs typeface="Arial" panose="020B0604020202020204" pitchFamily="34" charset="0"/>
              </a:rPr>
              <a:t>seguimiento</a:t>
            </a:r>
            <a:r>
              <a:rPr lang="en-US" sz="1350" dirty="0">
                <a:latin typeface="Avenir Next" panose="020B0503020202020204" pitchFamily="34" charset="0"/>
                <a:cs typeface="Arial" panose="020B0604020202020204" pitchFamily="34" charset="0"/>
              </a:rPr>
              <a:t> de las </a:t>
            </a:r>
            <a:r>
              <a:rPr lang="en-US" sz="1350" dirty="0" err="1">
                <a:latin typeface="Avenir Next" panose="020B0503020202020204" pitchFamily="34" charset="0"/>
                <a:cs typeface="Arial" panose="020B0604020202020204" pitchFamily="34" charset="0"/>
              </a:rPr>
              <a:t>acciones</a:t>
            </a:r>
            <a:endParaRPr lang="en-US" sz="1350" dirty="0">
              <a:latin typeface="Avenir Next" panose="020B0503020202020204" pitchFamily="34" charset="0"/>
              <a:cs typeface="Arial" panose="020B0604020202020204" pitchFamily="34" charset="0"/>
            </a:endParaRPr>
          </a:p>
          <a:p>
            <a:pPr marL="9525" lvl="1" algn="ctr"/>
            <a:endParaRPr lang="en-US" sz="1350" dirty="0">
              <a:latin typeface="Avenir Next" panose="020B0503020202020204" pitchFamily="34" charset="0"/>
              <a:cs typeface="Arial" panose="020B0604020202020204" pitchFamily="34" charset="0"/>
            </a:endParaRPr>
          </a:p>
          <a:p>
            <a:pPr marL="9525" lvl="1" algn="ctr"/>
            <a:r>
              <a:rPr lang="en-US" sz="1350" dirty="0" err="1">
                <a:latin typeface="Avenir Next" panose="020B0503020202020204" pitchFamily="34" charset="0"/>
                <a:cs typeface="Arial" panose="020B0604020202020204" pitchFamily="34" charset="0"/>
              </a:rPr>
              <a:t>Movilizarán</a:t>
            </a:r>
            <a:r>
              <a:rPr lang="en-US" sz="1350" dirty="0">
                <a:latin typeface="Avenir Next" panose="020B0503020202020204" pitchFamily="34" charset="0"/>
                <a:cs typeface="Arial" panose="020B0604020202020204" pitchFamily="34" charset="0"/>
              </a:rPr>
              <a:t> a </a:t>
            </a:r>
            <a:r>
              <a:rPr lang="en-US" sz="1350" dirty="0" err="1">
                <a:latin typeface="Avenir Next" panose="020B0503020202020204" pitchFamily="34" charset="0"/>
                <a:cs typeface="Arial" panose="020B0604020202020204" pitchFamily="34" charset="0"/>
              </a:rPr>
              <a:t>otras</a:t>
            </a:r>
            <a:r>
              <a:rPr lang="en-US" sz="1350" dirty="0">
                <a:latin typeface="Avenir Next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sz="1350" dirty="0" err="1">
                <a:latin typeface="Avenir Next" panose="020B0503020202020204" pitchFamily="34" charset="0"/>
                <a:cs typeface="Arial" panose="020B0604020202020204" pitchFamily="34" charset="0"/>
              </a:rPr>
              <a:t>partes</a:t>
            </a:r>
            <a:r>
              <a:rPr lang="en-US" sz="1350" dirty="0">
                <a:latin typeface="Avenir Next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sz="1350" dirty="0" err="1">
                <a:latin typeface="Avenir Next" panose="020B0503020202020204" pitchFamily="34" charset="0"/>
                <a:cs typeface="Arial" panose="020B0604020202020204" pitchFamily="34" charset="0"/>
              </a:rPr>
              <a:t>interesadas</a:t>
            </a:r>
            <a:r>
              <a:rPr lang="en-US" sz="1350" dirty="0">
                <a:latin typeface="Avenir Next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sz="1350" dirty="0" err="1">
                <a:latin typeface="Avenir Next" panose="020B0503020202020204" pitchFamily="34" charset="0"/>
                <a:cs typeface="Arial" panose="020B0604020202020204" pitchFamily="34" charset="0"/>
              </a:rPr>
              <a:t>en</a:t>
            </a:r>
            <a:r>
              <a:rPr lang="en-US" sz="1350" dirty="0">
                <a:latin typeface="Avenir Next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sz="1350" dirty="0" err="1">
                <a:latin typeface="Avenir Next" panose="020B0503020202020204" pitchFamily="34" charset="0"/>
                <a:cs typeface="Arial" panose="020B0604020202020204" pitchFamily="34" charset="0"/>
              </a:rPr>
              <a:t>torno</a:t>
            </a:r>
            <a:r>
              <a:rPr lang="en-US" sz="1350" dirty="0">
                <a:latin typeface="Avenir Next" panose="020B0503020202020204" pitchFamily="34" charset="0"/>
                <a:cs typeface="Arial" panose="020B0604020202020204" pitchFamily="34" charset="0"/>
              </a:rPr>
              <a:t> al </a:t>
            </a:r>
            <a:r>
              <a:rPr lang="en-US" sz="1350" dirty="0" err="1">
                <a:latin typeface="Avenir Next" panose="020B0503020202020204" pitchFamily="34" charset="0"/>
                <a:cs typeface="Arial" panose="020B0604020202020204" pitchFamily="34" charset="0"/>
              </a:rPr>
              <a:t>tema</a:t>
            </a:r>
            <a:r>
              <a:rPr lang="en-US" sz="1350" dirty="0">
                <a:latin typeface="Avenir Next" panose="020B0503020202020204" pitchFamily="34" charset="0"/>
                <a:cs typeface="Arial" panose="020B0604020202020204" pitchFamily="34" charset="0"/>
              </a:rPr>
              <a:t> y el Proyecto de la </a:t>
            </a:r>
            <a:r>
              <a:rPr lang="en-US" sz="1350" dirty="0" err="1">
                <a:latin typeface="Avenir Next" panose="020B0503020202020204" pitchFamily="34" charset="0"/>
                <a:cs typeface="Arial" panose="020B0604020202020204" pitchFamily="34" charset="0"/>
              </a:rPr>
              <a:t>Coalición</a:t>
            </a:r>
            <a:r>
              <a:rPr lang="en-US" sz="1350" dirty="0">
                <a:latin typeface="Avenir Next" panose="020B0503020202020204" pitchFamily="34" charset="0"/>
                <a:cs typeface="Arial" panose="020B0604020202020204" pitchFamily="34" charset="0"/>
              </a:rPr>
              <a:t> para la </a:t>
            </a:r>
            <a:r>
              <a:rPr lang="en-US" sz="1350" dirty="0" err="1">
                <a:latin typeface="Avenir Next" panose="020B0503020202020204" pitchFamily="34" charset="0"/>
                <a:cs typeface="Arial" panose="020B0604020202020204" pitchFamily="34" charset="0"/>
              </a:rPr>
              <a:t>Acción</a:t>
            </a:r>
            <a:r>
              <a:rPr lang="en-US" sz="1350" dirty="0">
                <a:latin typeface="Avenir Next" panose="020B0503020202020204" pitchFamily="34" charset="0"/>
                <a:cs typeface="Arial" panose="020B0604020202020204" pitchFamily="34" charset="0"/>
              </a:rPr>
              <a:t> de que se </a:t>
            </a:r>
            <a:r>
              <a:rPr lang="en-US" sz="1350" dirty="0" err="1">
                <a:latin typeface="Avenir Next" panose="020B0503020202020204" pitchFamily="34" charset="0"/>
                <a:cs typeface="Arial" panose="020B0604020202020204" pitchFamily="34" charset="0"/>
              </a:rPr>
              <a:t>trate</a:t>
            </a:r>
            <a:endParaRPr lang="en-US" sz="1350" dirty="0">
              <a:latin typeface="Avenir Next" panose="020B0503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982EDE6E-D24F-CC42-9834-CF7FDA22FB06}"/>
              </a:ext>
            </a:extLst>
          </p:cNvPr>
          <p:cNvSpPr/>
          <p:nvPr/>
        </p:nvSpPr>
        <p:spPr>
          <a:xfrm>
            <a:off x="3552497" y="1755328"/>
            <a:ext cx="4766141" cy="4682936"/>
          </a:xfrm>
          <a:prstGeom prst="rect">
            <a:avLst/>
          </a:prstGeom>
          <a:solidFill>
            <a:srgbClr val="EFB3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B1BA1BA-41CF-7A44-8DD2-080DE7EEF4F0}"/>
              </a:ext>
            </a:extLst>
          </p:cNvPr>
          <p:cNvSpPr txBox="1"/>
          <p:nvPr/>
        </p:nvSpPr>
        <p:spPr>
          <a:xfrm>
            <a:off x="3772496" y="1919622"/>
            <a:ext cx="42776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venir Next Condensed" panose="020B0506020202020204" pitchFamily="34" charset="0"/>
              </a:rPr>
              <a:t>¿QUIÉN PUEDE CONVERTIRSE EN ALIADO COMPROMETIDO? </a:t>
            </a:r>
            <a:r>
              <a:rPr lang="en-US" sz="2000" b="1" dirty="0">
                <a:solidFill>
                  <a:srgbClr val="FFDB00"/>
                </a:solidFill>
                <a:latin typeface="Avenir Next Condensed" panose="020B0506020202020204" pitchFamily="34" charset="0"/>
              </a:rPr>
              <a:t>TODOS.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Avenir Next Condensed" panose="020B0506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B9B65EF1-C15F-7243-9BE2-78BBB9DCC85F}"/>
              </a:ext>
            </a:extLst>
          </p:cNvPr>
          <p:cNvSpPr txBox="1"/>
          <p:nvPr/>
        </p:nvSpPr>
        <p:spPr>
          <a:xfrm>
            <a:off x="8386991" y="4426565"/>
            <a:ext cx="34520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venir Next Condensed" panose="020B0506020202020204" pitchFamily="34" charset="0"/>
              </a:rPr>
              <a:t>LOS COMPROMISOS SERÁN SER: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96D8AF39-AA9A-334E-A311-4E7B55F697B9}"/>
              </a:ext>
            </a:extLst>
          </p:cNvPr>
          <p:cNvSpPr txBox="1"/>
          <p:nvPr/>
        </p:nvSpPr>
        <p:spPr>
          <a:xfrm>
            <a:off x="8435055" y="5832852"/>
            <a:ext cx="321581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latin typeface="Avenir Next" panose="020B0503020202020204" pitchFamily="34" charset="0"/>
                <a:cs typeface="Arial" panose="020B0604020202020204" pitchFamily="34" charset="0"/>
              </a:rPr>
              <a:t>Los </a:t>
            </a:r>
            <a:r>
              <a:rPr lang="en-US" sz="1300" dirty="0" err="1">
                <a:latin typeface="Avenir Next" panose="020B0503020202020204" pitchFamily="34" charset="0"/>
                <a:cs typeface="Arial" panose="020B0604020202020204" pitchFamily="34" charset="0"/>
              </a:rPr>
              <a:t>compromisos</a:t>
            </a:r>
            <a:r>
              <a:rPr lang="en-US" sz="1300" dirty="0">
                <a:latin typeface="Avenir Next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venir Next" panose="020B0503020202020204" pitchFamily="34" charset="0"/>
                <a:cs typeface="Arial" panose="020B0604020202020204" pitchFamily="34" charset="0"/>
              </a:rPr>
              <a:t>deben</a:t>
            </a:r>
            <a:r>
              <a:rPr lang="en-US" sz="1300" dirty="0">
                <a:latin typeface="Avenir Next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venir Next" panose="020B0503020202020204" pitchFamily="34" charset="0"/>
                <a:cs typeface="Arial" panose="020B0604020202020204" pitchFamily="34" charset="0"/>
              </a:rPr>
              <a:t>reflejar</a:t>
            </a:r>
            <a:r>
              <a:rPr lang="en-US" sz="1300" dirty="0">
                <a:latin typeface="Avenir Next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venir Next" panose="020B0503020202020204" pitchFamily="34" charset="0"/>
                <a:cs typeface="Arial" panose="020B0604020202020204" pitchFamily="34" charset="0"/>
              </a:rPr>
              <a:t>los</a:t>
            </a:r>
            <a:r>
              <a:rPr lang="en-US" sz="1300" dirty="0">
                <a:latin typeface="Avenir Next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venir Next" panose="020B0503020202020204" pitchFamily="34" charset="0"/>
                <a:cs typeface="Arial" panose="020B0604020202020204" pitchFamily="34" charset="0"/>
              </a:rPr>
              <a:t>principios</a:t>
            </a:r>
            <a:r>
              <a:rPr lang="en-US" sz="1300" dirty="0">
                <a:latin typeface="Avenir Next" panose="020B0503020202020204" pitchFamily="34" charset="0"/>
                <a:cs typeface="Arial" panose="020B0604020202020204" pitchFamily="34" charset="0"/>
              </a:rPr>
              <a:t> de las </a:t>
            </a:r>
            <a:r>
              <a:rPr lang="en-US" sz="1300" dirty="0" err="1">
                <a:latin typeface="Avenir Next" panose="020B0503020202020204" pitchFamily="34" charset="0"/>
                <a:cs typeface="Arial" panose="020B0604020202020204" pitchFamily="34" charset="0"/>
              </a:rPr>
              <a:t>Coaliciones</a:t>
            </a:r>
            <a:r>
              <a:rPr lang="en-US" sz="1300" dirty="0">
                <a:latin typeface="Avenir Next" panose="020B0503020202020204" pitchFamily="34" charset="0"/>
                <a:cs typeface="Arial" panose="020B0604020202020204" pitchFamily="34" charset="0"/>
              </a:rPr>
              <a:t> para la </a:t>
            </a:r>
            <a:r>
              <a:rPr lang="en-US" sz="1300" dirty="0" err="1">
                <a:latin typeface="Avenir Next" panose="020B0503020202020204" pitchFamily="34" charset="0"/>
                <a:cs typeface="Arial" panose="020B0604020202020204" pitchFamily="34" charset="0"/>
              </a:rPr>
              <a:t>Acción</a:t>
            </a:r>
            <a:r>
              <a:rPr lang="en-US" sz="1300" dirty="0">
                <a:latin typeface="Avenir Next" panose="020B0503020202020204" pitchFamily="34" charset="0"/>
                <a:cs typeface="Arial" panose="020B0604020202020204" pitchFamily="34" charset="0"/>
              </a:rPr>
              <a:t>: </a:t>
            </a:r>
            <a:r>
              <a:rPr lang="en-US" sz="1300" b="1" dirty="0" err="1">
                <a:latin typeface="Avenir Next" panose="020B0503020202020204" pitchFamily="34" charset="0"/>
                <a:cs typeface="Arial" panose="020B0604020202020204" pitchFamily="34" charset="0"/>
              </a:rPr>
              <a:t>interseccionalidad</a:t>
            </a:r>
            <a:r>
              <a:rPr lang="en-US" sz="1300" b="1" dirty="0">
                <a:latin typeface="Avenir Next" panose="020B0503020202020204" pitchFamily="34" charset="0"/>
                <a:cs typeface="Arial" panose="020B0604020202020204" pitchFamily="34" charset="0"/>
              </a:rPr>
              <a:t>, </a:t>
            </a:r>
            <a:r>
              <a:rPr lang="en-US" sz="1300" b="1" dirty="0" err="1">
                <a:latin typeface="Avenir Next" panose="020B0503020202020204" pitchFamily="34" charset="0"/>
                <a:cs typeface="Arial" panose="020B0604020202020204" pitchFamily="34" charset="0"/>
              </a:rPr>
              <a:t>liderazgo</a:t>
            </a:r>
            <a:r>
              <a:rPr lang="en-US" sz="1300" b="1" dirty="0">
                <a:latin typeface="Avenir Next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sz="1300" b="1" dirty="0" err="1">
                <a:latin typeface="Avenir Next" panose="020B0503020202020204" pitchFamily="34" charset="0"/>
                <a:cs typeface="Arial" panose="020B0604020202020204" pitchFamily="34" charset="0"/>
              </a:rPr>
              <a:t>feminista</a:t>
            </a:r>
            <a:r>
              <a:rPr lang="en-US" sz="1300" b="1" dirty="0">
                <a:latin typeface="Avenir Next" panose="020B0503020202020204" pitchFamily="34" charset="0"/>
                <a:cs typeface="Arial" panose="020B0604020202020204" pitchFamily="34" charset="0"/>
              </a:rPr>
              <a:t> y </a:t>
            </a:r>
            <a:r>
              <a:rPr lang="en-US" sz="1300" b="1" dirty="0" err="1">
                <a:latin typeface="Avenir Next" panose="020B0503020202020204" pitchFamily="34" charset="0"/>
                <a:cs typeface="Arial" panose="020B0604020202020204" pitchFamily="34" charset="0"/>
              </a:rPr>
              <a:t>transformación</a:t>
            </a:r>
            <a:endParaRPr lang="en-US" sz="1300" b="1" dirty="0">
              <a:latin typeface="Avenir Next" panose="020B0503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CB82CF69-F857-564E-83C4-B568C217A6EE}"/>
              </a:ext>
            </a:extLst>
          </p:cNvPr>
          <p:cNvSpPr txBox="1"/>
          <p:nvPr/>
        </p:nvSpPr>
        <p:spPr>
          <a:xfrm>
            <a:off x="8521943" y="4811364"/>
            <a:ext cx="1689569" cy="307777"/>
          </a:xfrm>
          <a:prstGeom prst="rect">
            <a:avLst/>
          </a:prstGeom>
          <a:solidFill>
            <a:srgbClr val="EFB33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venir Next Condensed" panose="020B0506020202020204" pitchFamily="34" charset="0"/>
              </a:rPr>
              <a:t>TRANSFORMADORES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D5ED3B06-EDDA-F44D-8A83-B4EF956BF677}"/>
              </a:ext>
            </a:extLst>
          </p:cNvPr>
          <p:cNvSpPr/>
          <p:nvPr/>
        </p:nvSpPr>
        <p:spPr>
          <a:xfrm>
            <a:off x="8521943" y="1755329"/>
            <a:ext cx="3099150" cy="2564952"/>
          </a:xfrm>
          <a:prstGeom prst="rect">
            <a:avLst/>
          </a:prstGeom>
          <a:solidFill>
            <a:srgbClr val="EFB3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34E50379-3823-9F45-92F6-E6CE747B4CBF}"/>
              </a:ext>
            </a:extLst>
          </p:cNvPr>
          <p:cNvSpPr txBox="1"/>
          <p:nvPr/>
        </p:nvSpPr>
        <p:spPr>
          <a:xfrm>
            <a:off x="8563501" y="2935285"/>
            <a:ext cx="151262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" lvl="1" algn="ctr"/>
            <a:r>
              <a:rPr lang="en-US" sz="1400" dirty="0" err="1">
                <a:latin typeface="Avenir Next" panose="020B0503020202020204" pitchFamily="34" charset="0"/>
                <a:cs typeface="Arial" panose="020B0604020202020204" pitchFamily="34" charset="0"/>
              </a:rPr>
              <a:t>Compromisos</a:t>
            </a:r>
            <a:r>
              <a:rPr lang="en-US" sz="1400" dirty="0">
                <a:latin typeface="Avenir Next" panose="020B0503020202020204" pitchFamily="34" charset="0"/>
                <a:cs typeface="Arial" panose="020B0604020202020204" pitchFamily="34" charset="0"/>
              </a:rPr>
              <a:t/>
            </a:r>
            <a:br>
              <a:rPr lang="en-US" sz="1400" dirty="0">
                <a:latin typeface="Avenir Next" panose="020B0503020202020204" pitchFamily="34" charset="0"/>
                <a:cs typeface="Arial" panose="020B0604020202020204" pitchFamily="34" charset="0"/>
              </a:rPr>
            </a:br>
            <a:r>
              <a:rPr lang="en-US" sz="1400" dirty="0" err="1">
                <a:latin typeface="Avenir Next" panose="020B0503020202020204" pitchFamily="34" charset="0"/>
                <a:cs typeface="Arial" panose="020B0604020202020204" pitchFamily="34" charset="0"/>
              </a:rPr>
              <a:t>financieros</a:t>
            </a:r>
            <a:endParaRPr lang="en-US" sz="1400" dirty="0">
              <a:latin typeface="Avenir Next" panose="020B0503020202020204" pitchFamily="34" charset="0"/>
              <a:cs typeface="Arial" panose="020B0604020202020204" pitchFamily="34" charset="0"/>
            </a:endParaRPr>
          </a:p>
          <a:p>
            <a:pPr marL="9525" lvl="1" algn="ctr"/>
            <a:endParaRPr lang="en-US" sz="1400" dirty="0">
              <a:latin typeface="Avenir Next" panose="020B0503020202020204" pitchFamily="34" charset="0"/>
              <a:cs typeface="Arial" panose="020B0604020202020204" pitchFamily="34" charset="0"/>
            </a:endParaRPr>
          </a:p>
          <a:p>
            <a:pPr marL="9525" lvl="1" algn="ctr"/>
            <a:r>
              <a:rPr lang="en-US" sz="1400" dirty="0" err="1">
                <a:latin typeface="Avenir Next" panose="020B0503020202020204" pitchFamily="34" charset="0"/>
                <a:cs typeface="Arial" panose="020B0604020202020204" pitchFamily="34" charset="0"/>
              </a:rPr>
              <a:t>Compromisos</a:t>
            </a:r>
            <a:r>
              <a:rPr lang="en-US" sz="1400" dirty="0">
                <a:latin typeface="Avenir Next" panose="020B0503020202020204" pitchFamily="34" charset="0"/>
                <a:cs typeface="Arial" panose="020B0604020202020204" pitchFamily="34" charset="0"/>
              </a:rPr>
              <a:t/>
            </a:r>
            <a:br>
              <a:rPr lang="en-US" sz="1400" dirty="0">
                <a:latin typeface="Avenir Next" panose="020B0503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latin typeface="Avenir Next" panose="020B0503020202020204" pitchFamily="34" charset="0"/>
                <a:cs typeface="Arial" panose="020B0604020202020204" pitchFamily="34" charset="0"/>
              </a:rPr>
              <a:t>de </a:t>
            </a:r>
            <a:r>
              <a:rPr lang="en-US" sz="1400" dirty="0" err="1">
                <a:latin typeface="Avenir Next" panose="020B0503020202020204" pitchFamily="34" charset="0"/>
                <a:cs typeface="Arial" panose="020B0604020202020204" pitchFamily="34" charset="0"/>
              </a:rPr>
              <a:t>políticas</a:t>
            </a:r>
            <a:endParaRPr lang="en-US" sz="1400" dirty="0">
              <a:latin typeface="Avenir Next" panose="020B0503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A5DC08C4-5E5E-6646-B44C-142B1E1CA295}"/>
              </a:ext>
            </a:extLst>
          </p:cNvPr>
          <p:cNvSpPr txBox="1"/>
          <p:nvPr/>
        </p:nvSpPr>
        <p:spPr>
          <a:xfrm>
            <a:off x="8562433" y="1919622"/>
            <a:ext cx="30159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venir Next Condensed" panose="020B0506020202020204" pitchFamily="34" charset="0"/>
              </a:rPr>
              <a:t>¿QUÉ SE ESPERA DE UN ALIADO COMPROMETIDO? QUE </a:t>
            </a:r>
            <a:r>
              <a:rPr lang="en-US" sz="2000" b="1" dirty="0">
                <a:solidFill>
                  <a:srgbClr val="FFDB00"/>
                </a:solidFill>
                <a:latin typeface="Avenir Next Condensed" panose="020B0506020202020204" pitchFamily="34" charset="0"/>
              </a:rPr>
              <a:t>SE COMPROMETA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7DA29CE4-8BAF-2D42-9BE5-800985C331C8}"/>
              </a:ext>
            </a:extLst>
          </p:cNvPr>
          <p:cNvSpPr txBox="1"/>
          <p:nvPr/>
        </p:nvSpPr>
        <p:spPr>
          <a:xfrm>
            <a:off x="10071518" y="2935285"/>
            <a:ext cx="151262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" lvl="1" algn="ctr"/>
            <a:r>
              <a:rPr lang="en-US" sz="1400" dirty="0" err="1">
                <a:latin typeface="Avenir Next" panose="020B0503020202020204" pitchFamily="34" charset="0"/>
                <a:cs typeface="Arial" panose="020B0604020202020204" pitchFamily="34" charset="0"/>
              </a:rPr>
              <a:t>Compromisos</a:t>
            </a:r>
            <a:r>
              <a:rPr lang="en-US" sz="1400" dirty="0">
                <a:latin typeface="Avenir Next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venir Next" panose="020B0503020202020204" pitchFamily="34" charset="0"/>
                <a:cs typeface="Arial" panose="020B0604020202020204" pitchFamily="34" charset="0"/>
              </a:rPr>
              <a:t>promoción</a:t>
            </a:r>
            <a:endParaRPr lang="en-US" sz="1400" dirty="0">
              <a:latin typeface="Avenir Next" panose="020B0503020202020204" pitchFamily="34" charset="0"/>
              <a:cs typeface="Arial" panose="020B0604020202020204" pitchFamily="34" charset="0"/>
            </a:endParaRPr>
          </a:p>
          <a:p>
            <a:pPr marL="9525" lvl="1" algn="ctr"/>
            <a:endParaRPr lang="en-US" sz="1400" dirty="0">
              <a:latin typeface="Avenir Next" panose="020B0503020202020204" pitchFamily="34" charset="0"/>
              <a:cs typeface="Arial" panose="020B0604020202020204" pitchFamily="34" charset="0"/>
            </a:endParaRPr>
          </a:p>
          <a:p>
            <a:pPr marL="9525" lvl="1" algn="ctr"/>
            <a:r>
              <a:rPr lang="en-US" sz="1400" dirty="0" err="1">
                <a:latin typeface="Avenir Next" panose="020B0503020202020204" pitchFamily="34" charset="0"/>
                <a:cs typeface="Arial" panose="020B0604020202020204" pitchFamily="34" charset="0"/>
              </a:rPr>
              <a:t>Compromisos</a:t>
            </a:r>
            <a:r>
              <a:rPr lang="en-US" sz="1400" dirty="0">
                <a:latin typeface="Avenir Next" panose="020B0503020202020204" pitchFamily="34" charset="0"/>
                <a:cs typeface="Arial" panose="020B0604020202020204" pitchFamily="34" charset="0"/>
              </a:rPr>
              <a:t/>
            </a:r>
            <a:br>
              <a:rPr lang="en-US" sz="1400" dirty="0">
                <a:latin typeface="Avenir Next" panose="020B0503020202020204" pitchFamily="34" charset="0"/>
                <a:cs typeface="Arial" panose="020B0604020202020204" pitchFamily="34" charset="0"/>
              </a:rPr>
            </a:br>
            <a:r>
              <a:rPr lang="en-US" sz="1400" dirty="0" err="1">
                <a:latin typeface="Avenir Next" panose="020B0503020202020204" pitchFamily="34" charset="0"/>
                <a:cs typeface="Arial" panose="020B0604020202020204" pitchFamily="34" charset="0"/>
              </a:rPr>
              <a:t>programáticos</a:t>
            </a:r>
            <a:endParaRPr lang="en-US" sz="1400" dirty="0">
              <a:latin typeface="Avenir Next" panose="020B0503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416997E8-594D-E34A-ABEB-3E5B29BD2D59}"/>
              </a:ext>
            </a:extLst>
          </p:cNvPr>
          <p:cNvSpPr txBox="1"/>
          <p:nvPr/>
        </p:nvSpPr>
        <p:spPr>
          <a:xfrm>
            <a:off x="10259346" y="4811364"/>
            <a:ext cx="1361747" cy="307777"/>
          </a:xfrm>
          <a:prstGeom prst="rect">
            <a:avLst/>
          </a:prstGeom>
          <a:solidFill>
            <a:srgbClr val="EFB33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venir Next Condensed" panose="020B0506020202020204" pitchFamily="34" charset="0"/>
              </a:rPr>
              <a:t>CUANTIFICABLES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4D216E9D-F249-724B-BE93-878E3994501D}"/>
              </a:ext>
            </a:extLst>
          </p:cNvPr>
          <p:cNvSpPr txBox="1"/>
          <p:nvPr/>
        </p:nvSpPr>
        <p:spPr>
          <a:xfrm>
            <a:off x="8521943" y="5197223"/>
            <a:ext cx="3099150" cy="523220"/>
          </a:xfrm>
          <a:prstGeom prst="rect">
            <a:avLst/>
          </a:prstGeom>
          <a:solidFill>
            <a:srgbClr val="EFB33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venir Next" panose="020B0503020202020204" pitchFamily="34" charset="0"/>
                <a:cs typeface="Arial" panose="020B0604020202020204" pitchFamily="34" charset="0"/>
              </a:rPr>
              <a:t>e </a:t>
            </a:r>
            <a:r>
              <a:rPr lang="en-US" sz="1400" dirty="0" err="1">
                <a:latin typeface="Avenir Next" panose="020B0503020202020204" pitchFamily="34" charset="0"/>
                <a:cs typeface="Arial" panose="020B0604020202020204" pitchFamily="34" charset="0"/>
              </a:rPr>
              <a:t>idealmente</a:t>
            </a:r>
            <a:r>
              <a:rPr lang="en-US" sz="1400" dirty="0">
                <a:latin typeface="Avenir Next" panose="020B0503020202020204" pitchFamily="34" charset="0"/>
                <a:cs typeface="Arial" panose="020B0604020202020204" pitchFamily="34" charset="0"/>
              </a:rPr>
              <a:t> se </a:t>
            </a:r>
            <a:r>
              <a:rPr lang="en-US" sz="1400" dirty="0" err="1">
                <a:latin typeface="Avenir Next" panose="020B0503020202020204" pitchFamily="34" charset="0"/>
                <a:cs typeface="Arial" panose="020B0604020202020204" pitchFamily="34" charset="0"/>
              </a:rPr>
              <a:t>diseñarán</a:t>
            </a:r>
            <a:endParaRPr lang="en-US" sz="1400" dirty="0">
              <a:latin typeface="Avenir Next" panose="020B0503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b="1" dirty="0">
                <a:latin typeface="Avenir Next Condensed" panose="020B0506020202020204" pitchFamily="34" charset="0"/>
              </a:rPr>
              <a:t>CON OTRAS PARTES INTERESADAS</a:t>
            </a:r>
          </a:p>
        </p:txBody>
      </p:sp>
      <p:pic>
        <p:nvPicPr>
          <p:cNvPr id="59" name="Picture 58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xmlns="" id="{FFB02C57-1416-9440-8538-37432E06E23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225" y="5438022"/>
            <a:ext cx="2791176" cy="100329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E05E710D-40DE-0D45-B071-9FEF9F03C62A}"/>
              </a:ext>
            </a:extLst>
          </p:cNvPr>
          <p:cNvSpPr txBox="1"/>
          <p:nvPr/>
        </p:nvSpPr>
        <p:spPr>
          <a:xfrm>
            <a:off x="3632818" y="3922719"/>
            <a:ext cx="240922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" lvl="1" algn="ctr"/>
            <a:r>
              <a:rPr lang="en-US" sz="1350" dirty="0" err="1">
                <a:latin typeface="Avenir Next" panose="020B0503020202020204" pitchFamily="34" charset="0"/>
                <a:cs typeface="Arial" panose="020B0604020202020204" pitchFamily="34" charset="0"/>
              </a:rPr>
              <a:t>Gobiernos</a:t>
            </a:r>
            <a:r>
              <a:rPr lang="en-US" sz="1350" dirty="0">
                <a:latin typeface="Avenir Next" panose="020B0503020202020204" pitchFamily="34" charset="0"/>
                <a:cs typeface="Arial" panose="020B0604020202020204" pitchFamily="34" charset="0"/>
              </a:rPr>
              <a:t> </a:t>
            </a:r>
            <a:br>
              <a:rPr lang="en-US" sz="1350" dirty="0">
                <a:latin typeface="Avenir Next" panose="020B0503020202020204" pitchFamily="34" charset="0"/>
                <a:cs typeface="Arial" panose="020B0604020202020204" pitchFamily="34" charset="0"/>
              </a:rPr>
            </a:br>
            <a:r>
              <a:rPr lang="en-US" sz="1150" dirty="0">
                <a:latin typeface="Avenir Next" panose="020B0503020202020204" pitchFamily="34" charset="0"/>
                <a:cs typeface="Arial" panose="020B0604020202020204" pitchFamily="34" charset="0"/>
              </a:rPr>
              <a:t>(del Sur y del Norte)</a:t>
            </a:r>
          </a:p>
          <a:p>
            <a:pPr marL="9525" lvl="1" algn="ctr"/>
            <a:endParaRPr lang="en-US" sz="1350" dirty="0">
              <a:latin typeface="Avenir Next" panose="020B0503020202020204" pitchFamily="34" charset="0"/>
              <a:cs typeface="Arial" panose="020B0604020202020204" pitchFamily="34" charset="0"/>
            </a:endParaRPr>
          </a:p>
          <a:p>
            <a:pPr marL="9525" lvl="1" algn="ctr"/>
            <a:r>
              <a:rPr lang="en-US" sz="1350" dirty="0" err="1">
                <a:latin typeface="Avenir Next" panose="020B0503020202020204" pitchFamily="34" charset="0"/>
                <a:cs typeface="Arial" panose="020B0604020202020204" pitchFamily="34" charset="0"/>
              </a:rPr>
              <a:t>Entidades</a:t>
            </a:r>
            <a:r>
              <a:rPr lang="en-US" sz="1350" dirty="0">
                <a:latin typeface="Avenir Next" panose="020B0503020202020204" pitchFamily="34" charset="0"/>
                <a:cs typeface="Arial" panose="020B0604020202020204" pitchFamily="34" charset="0"/>
              </a:rPr>
              <a:t> del sector </a:t>
            </a:r>
            <a:r>
              <a:rPr lang="en-US" sz="1350" dirty="0" err="1">
                <a:latin typeface="Avenir Next" panose="020B0503020202020204" pitchFamily="34" charset="0"/>
                <a:cs typeface="Arial" panose="020B0604020202020204" pitchFamily="34" charset="0"/>
              </a:rPr>
              <a:t>privado</a:t>
            </a:r>
            <a:r>
              <a:rPr lang="en-US" sz="1350" dirty="0">
                <a:latin typeface="Avenir Next" panose="020B0503020202020204" pitchFamily="34" charset="0"/>
                <a:cs typeface="Arial" panose="020B0604020202020204" pitchFamily="34" charset="0"/>
              </a:rPr>
              <a:t> y </a:t>
            </a:r>
            <a:r>
              <a:rPr lang="en-US" sz="1350" dirty="0" err="1">
                <a:latin typeface="Avenir Next" panose="020B0503020202020204" pitchFamily="34" charset="0"/>
                <a:cs typeface="Arial" panose="020B0604020202020204" pitchFamily="34" charset="0"/>
              </a:rPr>
              <a:t>organizaciones</a:t>
            </a:r>
            <a:r>
              <a:rPr lang="en-US" sz="1350" dirty="0">
                <a:latin typeface="Avenir Next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sz="1350" dirty="0" err="1">
                <a:latin typeface="Avenir Next" panose="020B0503020202020204" pitchFamily="34" charset="0"/>
                <a:cs typeface="Arial" panose="020B0604020202020204" pitchFamily="34" charset="0"/>
              </a:rPr>
              <a:t>filantrópicas</a:t>
            </a:r>
            <a:endParaRPr lang="en-US" sz="1350" dirty="0">
              <a:latin typeface="Avenir Next" panose="020B0503020202020204" pitchFamily="34" charset="0"/>
              <a:cs typeface="Arial" panose="020B0604020202020204" pitchFamily="34" charset="0"/>
            </a:endParaRPr>
          </a:p>
          <a:p>
            <a:pPr marL="9525" lvl="1" algn="ctr"/>
            <a:endParaRPr lang="en-US" sz="1350" dirty="0">
              <a:latin typeface="Avenir Next" panose="020B0503020202020204" pitchFamily="34" charset="0"/>
              <a:cs typeface="Arial" panose="020B0604020202020204" pitchFamily="34" charset="0"/>
            </a:endParaRPr>
          </a:p>
          <a:p>
            <a:pPr marL="9525" lvl="1" algn="ctr"/>
            <a:r>
              <a:rPr lang="en-US" sz="1350" dirty="0" err="1">
                <a:latin typeface="Avenir Next" panose="020B0503020202020204" pitchFamily="34" charset="0"/>
                <a:cs typeface="Arial" panose="020B0604020202020204" pitchFamily="34" charset="0"/>
              </a:rPr>
              <a:t>Organizaciones</a:t>
            </a:r>
            <a:r>
              <a:rPr lang="en-US" sz="1350" dirty="0">
                <a:latin typeface="Avenir Next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sz="1350" dirty="0" err="1">
                <a:latin typeface="Avenir Next" panose="020B0503020202020204" pitchFamily="34" charset="0"/>
                <a:cs typeface="Arial" panose="020B0604020202020204" pitchFamily="34" charset="0"/>
              </a:rPr>
              <a:t>lideradas</a:t>
            </a:r>
            <a:r>
              <a:rPr lang="en-US" sz="1350" dirty="0">
                <a:latin typeface="Avenir Next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sz="1350" dirty="0" err="1">
                <a:latin typeface="Avenir Next" panose="020B0503020202020204" pitchFamily="34" charset="0"/>
                <a:cs typeface="Arial" panose="020B0604020202020204" pitchFamily="34" charset="0"/>
              </a:rPr>
              <a:t>por</a:t>
            </a:r>
            <a:r>
              <a:rPr lang="en-US" sz="1350" dirty="0">
                <a:latin typeface="Avenir Next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sz="1350" dirty="0" err="1">
                <a:latin typeface="Avenir Next" panose="020B0503020202020204" pitchFamily="34" charset="0"/>
                <a:cs typeface="Arial" panose="020B0604020202020204" pitchFamily="34" charset="0"/>
              </a:rPr>
              <a:t>jóvenes</a:t>
            </a:r>
            <a:endParaRPr lang="en-US" sz="1350" dirty="0">
              <a:latin typeface="Avenir Next" panose="020B0503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076BB1D3-F4A6-3C4E-A1FD-FDEBEC5A19B7}"/>
              </a:ext>
            </a:extLst>
          </p:cNvPr>
          <p:cNvSpPr txBox="1"/>
          <p:nvPr/>
        </p:nvSpPr>
        <p:spPr>
          <a:xfrm>
            <a:off x="5879836" y="2612119"/>
            <a:ext cx="2335953" cy="3177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" lvl="1" algn="ctr"/>
            <a:r>
              <a:rPr lang="en-US" sz="1350" dirty="0" err="1">
                <a:latin typeface="Avenir Next" panose="020B0503020202020204" pitchFamily="34" charset="0"/>
                <a:cs typeface="Arial" panose="020B0604020202020204" pitchFamily="34" charset="0"/>
              </a:rPr>
              <a:t>Organizaciones</a:t>
            </a:r>
            <a:r>
              <a:rPr lang="en-US" sz="1350" dirty="0">
                <a:latin typeface="Avenir Next" panose="020B0503020202020204" pitchFamily="34" charset="0"/>
                <a:cs typeface="Arial" panose="020B0604020202020204" pitchFamily="34" charset="0"/>
              </a:rPr>
              <a:t> y </a:t>
            </a:r>
            <a:r>
              <a:rPr lang="en-US" sz="1350" dirty="0" err="1">
                <a:latin typeface="Avenir Next" panose="020B0503020202020204" pitchFamily="34" charset="0"/>
                <a:cs typeface="Arial" panose="020B0604020202020204" pitchFamily="34" charset="0"/>
              </a:rPr>
              <a:t>movimientos</a:t>
            </a:r>
            <a:r>
              <a:rPr lang="en-US" sz="1350" dirty="0">
                <a:latin typeface="Avenir Next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sz="1350" dirty="0" err="1">
                <a:latin typeface="Avenir Next" panose="020B0503020202020204" pitchFamily="34" charset="0"/>
                <a:cs typeface="Arial" panose="020B0604020202020204" pitchFamily="34" charset="0"/>
              </a:rPr>
              <a:t>feministas</a:t>
            </a:r>
            <a:r>
              <a:rPr lang="en-US" sz="1350" dirty="0">
                <a:latin typeface="Avenir Next" panose="020B0503020202020204" pitchFamily="34" charset="0"/>
                <a:cs typeface="Arial" panose="020B0604020202020204" pitchFamily="34" charset="0"/>
              </a:rPr>
              <a:t> y de </a:t>
            </a:r>
            <a:r>
              <a:rPr lang="en-US" sz="1350" dirty="0" err="1">
                <a:latin typeface="Avenir Next" panose="020B0503020202020204" pitchFamily="34" charset="0"/>
                <a:cs typeface="Arial" panose="020B0604020202020204" pitchFamily="34" charset="0"/>
              </a:rPr>
              <a:t>mujeres</a:t>
            </a:r>
            <a:r>
              <a:rPr lang="en-US" sz="1350" dirty="0">
                <a:latin typeface="Avenir Next" panose="020B0503020202020204" pitchFamily="34" charset="0"/>
                <a:cs typeface="Arial" panose="020B0604020202020204" pitchFamily="34" charset="0"/>
              </a:rPr>
              <a:t> y </a:t>
            </a:r>
            <a:r>
              <a:rPr lang="en-US" sz="1350" dirty="0" err="1">
                <a:latin typeface="Avenir Next" panose="020B0503020202020204" pitchFamily="34" charset="0"/>
                <a:cs typeface="Arial" panose="020B0604020202020204" pitchFamily="34" charset="0"/>
              </a:rPr>
              <a:t>actores</a:t>
            </a:r>
            <a:r>
              <a:rPr lang="en-US" sz="1350" dirty="0">
                <a:latin typeface="Avenir Next" panose="020B0503020202020204" pitchFamily="34" charset="0"/>
                <a:cs typeface="Arial" panose="020B0604020202020204" pitchFamily="34" charset="0"/>
              </a:rPr>
              <a:t> de la </a:t>
            </a:r>
            <a:r>
              <a:rPr lang="en-US" sz="1350" dirty="0" err="1">
                <a:latin typeface="Avenir Next" panose="020B0503020202020204" pitchFamily="34" charset="0"/>
                <a:cs typeface="Arial" panose="020B0604020202020204" pitchFamily="34" charset="0"/>
              </a:rPr>
              <a:t>sociedad</a:t>
            </a:r>
            <a:r>
              <a:rPr lang="en-US" sz="1350" dirty="0">
                <a:latin typeface="Avenir Next" panose="020B0503020202020204" pitchFamily="34" charset="0"/>
                <a:cs typeface="Arial" panose="020B0604020202020204" pitchFamily="34" charset="0"/>
              </a:rPr>
              <a:t> civil </a:t>
            </a:r>
            <a:br>
              <a:rPr lang="en-US" sz="1350" dirty="0">
                <a:latin typeface="Avenir Next" panose="020B0503020202020204" pitchFamily="34" charset="0"/>
                <a:cs typeface="Arial" panose="020B0604020202020204" pitchFamily="34" charset="0"/>
              </a:rPr>
            </a:br>
            <a:r>
              <a:rPr lang="en-US" sz="1150" dirty="0">
                <a:latin typeface="Avenir Next" panose="020B0503020202020204" pitchFamily="34" charset="0"/>
                <a:cs typeface="Arial" panose="020B0604020202020204" pitchFamily="34" charset="0"/>
              </a:rPr>
              <a:t>(Sur y Norte Global)</a:t>
            </a:r>
          </a:p>
          <a:p>
            <a:pPr marL="9525" lvl="1" algn="ctr"/>
            <a:endParaRPr lang="en-US" sz="1350" dirty="0">
              <a:latin typeface="Avenir Next" panose="020B0503020202020204" pitchFamily="34" charset="0"/>
              <a:cs typeface="Arial" panose="020B0604020202020204" pitchFamily="34" charset="0"/>
            </a:endParaRPr>
          </a:p>
          <a:p>
            <a:pPr marL="9525" lvl="1" algn="ctr"/>
            <a:r>
              <a:rPr lang="en-US" sz="1350" dirty="0" err="1">
                <a:latin typeface="Avenir Next" panose="020B0503020202020204" pitchFamily="34" charset="0"/>
                <a:cs typeface="Arial" panose="020B0604020202020204" pitchFamily="34" charset="0"/>
              </a:rPr>
              <a:t>Organismos</a:t>
            </a:r>
            <a:r>
              <a:rPr lang="en-US" sz="1350" dirty="0">
                <a:latin typeface="Avenir Next" panose="020B0503020202020204" pitchFamily="34" charset="0"/>
                <a:cs typeface="Arial" panose="020B0604020202020204" pitchFamily="34" charset="0"/>
              </a:rPr>
              <a:t> de la ONU y </a:t>
            </a:r>
            <a:r>
              <a:rPr lang="en-US" sz="1350" dirty="0" err="1">
                <a:latin typeface="Avenir Next" panose="020B0503020202020204" pitchFamily="34" charset="0"/>
                <a:cs typeface="Arial" panose="020B0604020202020204" pitchFamily="34" charset="0"/>
              </a:rPr>
              <a:t>otras</a:t>
            </a:r>
            <a:r>
              <a:rPr lang="en-US" sz="1350" dirty="0">
                <a:latin typeface="Avenir Next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sz="1350" dirty="0" err="1">
                <a:latin typeface="Avenir Next" panose="020B0503020202020204" pitchFamily="34" charset="0"/>
                <a:cs typeface="Arial" panose="020B0604020202020204" pitchFamily="34" charset="0"/>
              </a:rPr>
              <a:t>organizaciones</a:t>
            </a:r>
            <a:r>
              <a:rPr lang="en-US" sz="1350" dirty="0">
                <a:latin typeface="Avenir Next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sz="1350" dirty="0" err="1">
                <a:latin typeface="Avenir Next" panose="020B0503020202020204" pitchFamily="34" charset="0"/>
                <a:cs typeface="Arial" panose="020B0604020202020204" pitchFamily="34" charset="0"/>
              </a:rPr>
              <a:t>internacionales</a:t>
            </a:r>
            <a:r>
              <a:rPr lang="en-US" sz="1350" dirty="0">
                <a:latin typeface="Avenir Next" panose="020B0503020202020204" pitchFamily="34" charset="0"/>
                <a:cs typeface="Arial" panose="020B0604020202020204" pitchFamily="34" charset="0"/>
              </a:rPr>
              <a:t> o </a:t>
            </a:r>
            <a:r>
              <a:rPr lang="en-US" sz="1350" dirty="0" err="1">
                <a:latin typeface="Avenir Next" panose="020B0503020202020204" pitchFamily="34" charset="0"/>
                <a:cs typeface="Arial" panose="020B0604020202020204" pitchFamily="34" charset="0"/>
              </a:rPr>
              <a:t>regionales</a:t>
            </a:r>
            <a:endParaRPr lang="en-US" sz="1350" dirty="0">
              <a:latin typeface="Avenir Next" panose="020B0503020202020204" pitchFamily="34" charset="0"/>
              <a:cs typeface="Arial" panose="020B0604020202020204" pitchFamily="34" charset="0"/>
            </a:endParaRPr>
          </a:p>
          <a:p>
            <a:pPr marL="9525" lvl="1" algn="ctr"/>
            <a:endParaRPr lang="en-US" sz="1350" dirty="0">
              <a:latin typeface="Avenir Next" panose="020B0503020202020204" pitchFamily="34" charset="0"/>
              <a:cs typeface="Arial" panose="020B0604020202020204" pitchFamily="34" charset="0"/>
            </a:endParaRPr>
          </a:p>
          <a:p>
            <a:pPr marL="9525" lvl="1" algn="ctr"/>
            <a:r>
              <a:rPr lang="en-US" sz="1350" dirty="0" err="1">
                <a:latin typeface="Avenir Next" panose="020B0503020202020204" pitchFamily="34" charset="0"/>
                <a:cs typeface="Arial" panose="020B0604020202020204" pitchFamily="34" charset="0"/>
              </a:rPr>
              <a:t>Otras</a:t>
            </a:r>
            <a:r>
              <a:rPr lang="en-US" sz="1350" dirty="0">
                <a:latin typeface="Avenir Next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sz="1350" dirty="0" err="1">
                <a:latin typeface="Avenir Next" panose="020B0503020202020204" pitchFamily="34" charset="0"/>
                <a:cs typeface="Arial" panose="020B0604020202020204" pitchFamily="34" charset="0"/>
              </a:rPr>
              <a:t>instituciones</a:t>
            </a:r>
            <a:r>
              <a:rPr lang="en-US" sz="1350" dirty="0">
                <a:latin typeface="Avenir Next" panose="020B0503020202020204" pitchFamily="34" charset="0"/>
                <a:cs typeface="Arial" panose="020B0604020202020204" pitchFamily="34" charset="0"/>
              </a:rPr>
              <a:t> </a:t>
            </a:r>
            <a:br>
              <a:rPr lang="en-US" sz="1350" dirty="0">
                <a:latin typeface="Avenir Next" panose="020B0503020202020204" pitchFamily="34" charset="0"/>
                <a:cs typeface="Arial" panose="020B0604020202020204" pitchFamily="34" charset="0"/>
              </a:rPr>
            </a:br>
            <a:r>
              <a:rPr lang="en-US" sz="1100" dirty="0">
                <a:latin typeface="Avenir Next" panose="020B0503020202020204" pitchFamily="34" charset="0"/>
                <a:cs typeface="Arial" panose="020B0604020202020204" pitchFamily="34" charset="0"/>
              </a:rPr>
              <a:t>(</a:t>
            </a:r>
            <a:r>
              <a:rPr lang="en-US" sz="1100" dirty="0" err="1">
                <a:latin typeface="Avenir Next" panose="020B0503020202020204" pitchFamily="34" charset="0"/>
                <a:cs typeface="Arial" panose="020B0604020202020204" pitchFamily="34" charset="0"/>
              </a:rPr>
              <a:t>medios</a:t>
            </a:r>
            <a:r>
              <a:rPr lang="en-US" sz="1100" dirty="0">
                <a:latin typeface="Avenir Next" panose="020B0503020202020204" pitchFamily="34" charset="0"/>
                <a:cs typeface="Arial" panose="020B0604020202020204" pitchFamily="34" charset="0"/>
              </a:rPr>
              <a:t> de </a:t>
            </a:r>
            <a:r>
              <a:rPr lang="en-US" sz="1100" dirty="0" err="1">
                <a:latin typeface="Avenir Next" panose="020B0503020202020204" pitchFamily="34" charset="0"/>
                <a:cs typeface="Arial" panose="020B0604020202020204" pitchFamily="34" charset="0"/>
              </a:rPr>
              <a:t>comunicación</a:t>
            </a:r>
            <a:r>
              <a:rPr lang="en-US" sz="1100" dirty="0">
                <a:latin typeface="Avenir Next" panose="020B0503020202020204" pitchFamily="34" charset="0"/>
                <a:cs typeface="Arial" panose="020B0604020202020204" pitchFamily="34" charset="0"/>
              </a:rPr>
              <a:t> y </a:t>
            </a:r>
            <a:r>
              <a:rPr lang="en-US" sz="1100" dirty="0" err="1">
                <a:latin typeface="Avenir Next" panose="020B0503020202020204" pitchFamily="34" charset="0"/>
                <a:cs typeface="Arial" panose="020B0604020202020204" pitchFamily="34" charset="0"/>
              </a:rPr>
              <a:t>gobiernos</a:t>
            </a:r>
            <a:r>
              <a:rPr lang="en-US" sz="1100" dirty="0">
                <a:latin typeface="Avenir Next" panose="020B0503020202020204" pitchFamily="34" charset="0"/>
                <a:cs typeface="Arial" panose="020B0604020202020204" pitchFamily="34" charset="0"/>
              </a:rPr>
              <a:t> locales, etc.)</a:t>
            </a:r>
          </a:p>
          <a:p>
            <a:pPr marL="9525" lvl="1" algn="ctr"/>
            <a:endParaRPr lang="en-US" sz="1350" dirty="0">
              <a:latin typeface="Avenir Next" panose="020B0503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Picture 33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xmlns="" id="{3025FC69-22BC-B04A-A245-B673152E73A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6040"/>
          <a:stretch/>
        </p:blipFill>
        <p:spPr>
          <a:xfrm>
            <a:off x="4908671" y="5566742"/>
            <a:ext cx="2266737" cy="1298830"/>
          </a:xfrm>
          <a:prstGeom prst="rect">
            <a:avLst/>
          </a:prstGeom>
        </p:spPr>
      </p:pic>
      <p:pic>
        <p:nvPicPr>
          <p:cNvPr id="25" name="Picture 24" descr="A picture containing text&#10;&#10;Description automatically generated">
            <a:extLst>
              <a:ext uri="{FF2B5EF4-FFF2-40B4-BE49-F238E27FC236}">
                <a16:creationId xmlns:a16="http://schemas.microsoft.com/office/drawing/2014/main" xmlns="" id="{837096BA-23D7-5249-B89A-5D55A16BAE4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3252" y="2433414"/>
            <a:ext cx="2001723" cy="1481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433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00C7848F-A296-BE4D-B3E9-5CB6132BB67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D9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4C82E977-6700-4744-9836-132EFCCC1A38}"/>
              </a:ext>
            </a:extLst>
          </p:cNvPr>
          <p:cNvSpPr/>
          <p:nvPr/>
        </p:nvSpPr>
        <p:spPr>
          <a:xfrm>
            <a:off x="0" y="2458588"/>
            <a:ext cx="12192000" cy="1457959"/>
          </a:xfrm>
          <a:prstGeom prst="rect">
            <a:avLst/>
          </a:prstGeom>
          <a:solidFill>
            <a:srgbClr val="EFB3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1AE47319-4DFA-DA4B-828F-9D27DEDFE75F}"/>
              </a:ext>
            </a:extLst>
          </p:cNvPr>
          <p:cNvSpPr txBox="1"/>
          <p:nvPr/>
        </p:nvSpPr>
        <p:spPr>
          <a:xfrm>
            <a:off x="1247301" y="236125"/>
            <a:ext cx="9697398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es-ES" sz="8000" b="1" dirty="0">
                <a:latin typeface="Avenir Next Condensed" panose="020B0506020202020204" pitchFamily="34" charset="0"/>
              </a:rPr>
              <a:t>GRACIAS POR SUMARTE</a:t>
            </a:r>
          </a:p>
          <a:p>
            <a:pPr lvl="0" algn="ctr"/>
            <a:r>
              <a:rPr lang="en-US" sz="2800" dirty="0">
                <a:latin typeface="Avenir Next Condensed" panose="020B0506020202020204" pitchFamily="34" charset="0"/>
              </a:rPr>
              <a:t>LA SESIÓN DE DIÁLOGO DE LAS </a:t>
            </a:r>
            <a:r>
              <a:rPr lang="en-US" sz="2800" b="1" dirty="0">
                <a:latin typeface="Avenir Next Condensed" panose="020B0506020202020204" pitchFamily="34" charset="0"/>
              </a:rPr>
              <a:t>COALICIONES PARA LA ACCIÓN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D49F2696-2D54-6D4D-B50F-1A0BFEF482BC}"/>
              </a:ext>
            </a:extLst>
          </p:cNvPr>
          <p:cNvSpPr txBox="1"/>
          <p:nvPr/>
        </p:nvSpPr>
        <p:spPr>
          <a:xfrm>
            <a:off x="2901820" y="2531552"/>
            <a:ext cx="611093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>
                <a:latin typeface="Avenir Next Condensed Medium" panose="020B0506020202020204" pitchFamily="34" charset="0"/>
              </a:rPr>
              <a:t>Podemos convertir al año 2021 en un hito para la igualdad de género. Súmate en las redes sociales y difunde el llamado.</a:t>
            </a:r>
          </a:p>
        </p:txBody>
      </p:sp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xmlns="" id="{355702B2-E9FE-134E-9F78-750F46CBE9F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45141" y="1123415"/>
            <a:ext cx="3847606" cy="362102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142A1C1C-A42F-C34D-A289-2D001266435E}"/>
              </a:ext>
            </a:extLst>
          </p:cNvPr>
          <p:cNvSpPr txBox="1"/>
          <p:nvPr/>
        </p:nvSpPr>
        <p:spPr>
          <a:xfrm>
            <a:off x="2238930" y="4273278"/>
            <a:ext cx="771413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Avenir Next Condensed Medium" panose="020B0506020202020204" pitchFamily="34" charset="0"/>
              </a:rPr>
              <a:t>#</a:t>
            </a:r>
            <a:r>
              <a:rPr lang="en-GB" sz="2800" dirty="0" err="1">
                <a:latin typeface="Avenir Next Condensed Medium" panose="020B0506020202020204" pitchFamily="34" charset="0"/>
              </a:rPr>
              <a:t>GenerationEquality</a:t>
            </a:r>
            <a:r>
              <a:rPr lang="en-GB" sz="2800" dirty="0">
                <a:latin typeface="Avenir Next Condensed Medium" panose="020B0506020202020204" pitchFamily="34" charset="0"/>
              </a:rPr>
              <a:t> </a:t>
            </a:r>
            <a:r>
              <a:rPr lang="en-GB" sz="2800" dirty="0">
                <a:solidFill>
                  <a:schemeClr val="bg1"/>
                </a:solidFill>
                <a:latin typeface="Avenir Next Condensed Medium" panose="020B0506020202020204" pitchFamily="34" charset="0"/>
              </a:rPr>
              <a:t>|</a:t>
            </a:r>
            <a:r>
              <a:rPr lang="en-GB" sz="2800" dirty="0">
                <a:latin typeface="Avenir Next Condensed Medium" panose="020B0506020202020204" pitchFamily="34" charset="0"/>
              </a:rPr>
              <a:t> #</a:t>
            </a:r>
            <a:r>
              <a:rPr lang="en-GB" sz="2800" dirty="0" err="1">
                <a:latin typeface="Avenir Next Condensed Medium" panose="020B0506020202020204" pitchFamily="34" charset="0"/>
              </a:rPr>
              <a:t>ActForEqual</a:t>
            </a:r>
            <a:r>
              <a:rPr lang="en-GB" sz="2800" dirty="0">
                <a:latin typeface="Avenir Next Condensed Medium" panose="020B0506020202020204" pitchFamily="34" charset="0"/>
              </a:rPr>
              <a:t> </a:t>
            </a:r>
          </a:p>
          <a:p>
            <a:pPr algn="ctr"/>
            <a:endParaRPr lang="en-GB" sz="2800" dirty="0">
              <a:latin typeface="Avenir Next Condensed Medium" panose="020B0506020202020204" pitchFamily="34" charset="0"/>
            </a:endParaRPr>
          </a:p>
          <a:p>
            <a:pPr algn="ctr"/>
            <a:r>
              <a:rPr lang="en-GB" sz="2800" dirty="0">
                <a:latin typeface="Avenir Next Condensed Medium" panose="020B0506020202020204" pitchFamily="34" charset="0"/>
              </a:rPr>
              <a:t>#</a:t>
            </a:r>
            <a:r>
              <a:rPr lang="en-GB" sz="2800" dirty="0" err="1">
                <a:latin typeface="Avenir Next Condensed Medium" panose="020B0506020202020204" pitchFamily="34" charset="0"/>
              </a:rPr>
              <a:t>ForoGeneraciónIgualdad</a:t>
            </a:r>
            <a:r>
              <a:rPr lang="en-GB" sz="2800" dirty="0">
                <a:latin typeface="Avenir Next Condensed Medium" panose="020B0506020202020204" pitchFamily="34" charset="0"/>
              </a:rPr>
              <a:t> </a:t>
            </a:r>
            <a:r>
              <a:rPr lang="en-GB" sz="2800" dirty="0">
                <a:solidFill>
                  <a:schemeClr val="bg1"/>
                </a:solidFill>
                <a:latin typeface="Avenir Next Condensed Medium" panose="020B0506020202020204" pitchFamily="34" charset="0"/>
              </a:rPr>
              <a:t>| </a:t>
            </a:r>
            <a:r>
              <a:rPr lang="en-GB" sz="2800" dirty="0">
                <a:latin typeface="Avenir Next Condensed Medium" panose="020B0506020202020204" pitchFamily="34" charset="0"/>
              </a:rPr>
              <a:t>#</a:t>
            </a:r>
            <a:r>
              <a:rPr lang="en-GB" sz="2800" dirty="0" err="1">
                <a:latin typeface="Avenir Next Condensed Medium" panose="020B0506020202020204" pitchFamily="34" charset="0"/>
              </a:rPr>
              <a:t>ActuemosPorLaIgualdad</a:t>
            </a:r>
            <a:r>
              <a:rPr lang="en-GB" sz="2800" dirty="0">
                <a:latin typeface="Avenir Next Condensed Medium" panose="020B0506020202020204" pitchFamily="34" charset="0"/>
              </a:rPr>
              <a:t> </a:t>
            </a:r>
          </a:p>
          <a:p>
            <a:pPr algn="ctr"/>
            <a:endParaRPr lang="en-GB" sz="2800" dirty="0">
              <a:latin typeface="Avenir Next Condensed Medium" panose="020B0506020202020204" pitchFamily="34" charset="0"/>
            </a:endParaRPr>
          </a:p>
          <a:p>
            <a:pPr algn="ctr"/>
            <a:r>
              <a:rPr lang="en-GB" sz="2800" dirty="0">
                <a:latin typeface="Avenir Next Condensed Medium" panose="020B0506020202020204" pitchFamily="34" charset="0"/>
              </a:rPr>
              <a:t>#</a:t>
            </a:r>
            <a:r>
              <a:rPr lang="en-GB" sz="2800" dirty="0" err="1">
                <a:latin typeface="Avenir Next Condensed Medium" panose="020B0506020202020204" pitchFamily="34" charset="0"/>
              </a:rPr>
              <a:t>GénérationÉgalité</a:t>
            </a:r>
            <a:r>
              <a:rPr lang="en-GB" sz="2800" dirty="0">
                <a:latin typeface="Avenir Next Condensed Medium" panose="020B0506020202020204" pitchFamily="34" charset="0"/>
              </a:rPr>
              <a:t> </a:t>
            </a:r>
            <a:r>
              <a:rPr lang="en-GB" sz="2800" dirty="0">
                <a:solidFill>
                  <a:schemeClr val="bg1"/>
                </a:solidFill>
                <a:latin typeface="Avenir Next Condensed Medium" panose="020B0506020202020204" pitchFamily="34" charset="0"/>
              </a:rPr>
              <a:t>| </a:t>
            </a:r>
            <a:r>
              <a:rPr lang="en-GB" sz="2800" dirty="0">
                <a:latin typeface="Avenir Next Condensed Medium" panose="020B0506020202020204" pitchFamily="34" charset="0"/>
              </a:rPr>
              <a:t>#</a:t>
            </a:r>
            <a:r>
              <a:rPr lang="en-GB" sz="2800" dirty="0" err="1">
                <a:latin typeface="Avenir Next Condensed Medium" panose="020B0506020202020204" pitchFamily="34" charset="0"/>
              </a:rPr>
              <a:t>EgalitéOnAgit</a:t>
            </a:r>
            <a:r>
              <a:rPr lang="en-GB" sz="2800" dirty="0">
                <a:latin typeface="Avenir Next Condensed Medium" panose="020B0506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14666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472</TotalTime>
  <Words>471</Words>
  <Application>Microsoft Office PowerPoint</Application>
  <PresentationFormat>Personalizado</PresentationFormat>
  <Paragraphs>100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 Sullivan</dc:creator>
  <cp:lastModifiedBy>Windows User</cp:lastModifiedBy>
  <cp:revision>91</cp:revision>
  <dcterms:created xsi:type="dcterms:W3CDTF">2021-03-28T13:13:26Z</dcterms:created>
  <dcterms:modified xsi:type="dcterms:W3CDTF">2021-06-03T11:42:38Z</dcterms:modified>
</cp:coreProperties>
</file>